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1.xml" ContentType="application/inkml+xml"/>
  <Override PartName="/ppt/notesSlides/notesSlide15.xml" ContentType="application/vnd.openxmlformats-officedocument.presentationml.notesSlide+xml"/>
  <Override PartName="/ppt/ink/ink2.xml" ContentType="application/inkml+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4"/>
  </p:sldMasterIdLst>
  <p:notesMasterIdLst>
    <p:notesMasterId r:id="rId21"/>
  </p:notesMasterIdLst>
  <p:sldIdLst>
    <p:sldId id="256" r:id="rId5"/>
    <p:sldId id="262" r:id="rId6"/>
    <p:sldId id="291" r:id="rId7"/>
    <p:sldId id="292" r:id="rId8"/>
    <p:sldId id="293" r:id="rId9"/>
    <p:sldId id="294" r:id="rId10"/>
    <p:sldId id="295" r:id="rId11"/>
    <p:sldId id="296" r:id="rId12"/>
    <p:sldId id="297" r:id="rId13"/>
    <p:sldId id="298" r:id="rId14"/>
    <p:sldId id="288" r:id="rId15"/>
    <p:sldId id="299" r:id="rId16"/>
    <p:sldId id="289" r:id="rId17"/>
    <p:sldId id="290" r:id="rId18"/>
    <p:sldId id="300" r:id="rId19"/>
    <p:sldId id="261" r:id="rId20"/>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1"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A585"/>
    <a:srgbClr val="6DFFEA"/>
    <a:srgbClr val="00B297"/>
    <a:srgbClr val="16FBF6"/>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4" autoAdjust="0"/>
    <p:restoredTop sz="65457" autoAdjust="0"/>
  </p:normalViewPr>
  <p:slideViewPr>
    <p:cSldViewPr snapToGrid="0">
      <p:cViewPr varScale="1">
        <p:scale>
          <a:sx n="49" d="100"/>
          <a:sy n="49" d="100"/>
        </p:scale>
        <p:origin x="630" y="66"/>
      </p:cViewPr>
      <p:guideLst/>
    </p:cSldViewPr>
  </p:slideViewPr>
  <p:outlineViewPr>
    <p:cViewPr>
      <p:scale>
        <a:sx n="33" d="100"/>
        <a:sy n="33" d="100"/>
      </p:scale>
      <p:origin x="0" y="-288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30T02:35:10.941"/>
    </inkml:context>
    <inkml:brush xml:id="br0">
      <inkml:brushProperty name="width" value="0.05" units="cm"/>
      <inkml:brushProperty name="height" value="0.05" units="cm"/>
      <inkml:brushProperty name="ignorePressure" value="1"/>
    </inkml:brush>
  </inkml:definitions>
  <inkml:trace contextRef="#ctx0" brushRef="#br0">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1-30T02:35:10.941"/>
    </inkml:context>
    <inkml:brush xml:id="br0">
      <inkml:brushProperty name="width" value="0.05" units="cm"/>
      <inkml:brushProperty name="height" value="0.05" units="cm"/>
      <inkml:brushProperty name="ignorePressur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Esta sessão foi concebida principalmente para a conclusão de uma ação de formação intensiva de vários dias, do tipo agenda completa de 5 dias, ou semelhante. Pode ser utilizada e editada para eventos mais curtos, uma vez que a duração e a profundidade do debate variarão necessariamente em função do que decidiu abordar no seu próprio evento de formação.</a:t>
            </a:r>
            <a:endParaRPr lang="en-US" sz="1400" dirty="0"/>
          </a:p>
        </p:txBody>
      </p:sp>
    </p:spTree>
    <p:extLst>
      <p:ext uri="{BB962C8B-B14F-4D97-AF65-F5344CB8AC3E}">
        <p14:creationId xmlns:p14="http://schemas.microsoft.com/office/powerpoint/2010/main" val="32286131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a:t>
            </a:r>
            <a:r>
              <a:rPr lang="pt-PT" sz="1400" noProof="0" dirty="0" err="1"/>
              <a:t>NdT</a:t>
            </a:r>
            <a:r>
              <a:rPr lang="pt-PT" sz="1400" noProof="0" dirty="0"/>
              <a:t>:   Aprender – Descubra as normas da Esfera		Agir – Coloque as normas em prática			Interligar  -  Partilhe a sua experiência]</a:t>
            </a:r>
          </a:p>
          <a:p>
            <a:endParaRPr lang="pt-PT" sz="1400" noProof="0" dirty="0"/>
          </a:p>
          <a:p>
            <a:r>
              <a:rPr lang="pt-PT" sz="1400" noProof="0" dirty="0"/>
              <a:t>Saliente a estratégia global da Esfera para apoiar a comunidade humanitária através da sua abordagem em três partes: </a:t>
            </a:r>
            <a:r>
              <a:rPr lang="pt-PT" sz="1400" b="1" noProof="0" dirty="0"/>
              <a:t>Aprender</a:t>
            </a:r>
            <a:r>
              <a:rPr lang="pt-PT" sz="1400" noProof="0" dirty="0"/>
              <a:t>, como neste workshop, </a:t>
            </a:r>
            <a:r>
              <a:rPr lang="pt-PT" sz="1400" b="1" noProof="0" dirty="0"/>
              <a:t>Agir</a:t>
            </a:r>
            <a:r>
              <a:rPr lang="pt-PT" sz="1400" noProof="0" dirty="0"/>
              <a:t>, através do incentivo à aplicação direta das orientações da Esfera no terreno, e </a:t>
            </a:r>
            <a:r>
              <a:rPr lang="pt-PT" sz="1400" b="1" noProof="0" dirty="0"/>
              <a:t>Interligar,</a:t>
            </a:r>
            <a:r>
              <a:rPr lang="pt-PT" sz="1400" noProof="0" dirty="0"/>
              <a:t> para partilhar os ensinamentos adquiridos junto de uma vasta comunidade de profissionais igualmente empenhados.</a:t>
            </a:r>
          </a:p>
        </p:txBody>
      </p:sp>
    </p:spTree>
    <p:extLst>
      <p:ext uri="{BB962C8B-B14F-4D97-AF65-F5344CB8AC3E}">
        <p14:creationId xmlns:p14="http://schemas.microsoft.com/office/powerpoint/2010/main" val="2232033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Relembre o compromisso 4 da Norma Humanitária Essencial. Explique que está a cumprir este compromisso agora, através do envolvimento dos participantes no feedback direto, de duas formas diferentes: 1) feedback pessoal individual, utilizando um formulário elaborado, e 2) um formato aberto, para pequenos grupos - um processo que se tem revelado valioso e com diferentes perspetivas.</a:t>
            </a:r>
          </a:p>
          <a:p>
            <a:endParaRPr lang="pt-PT" sz="1400" noProof="0" dirty="0"/>
          </a:p>
          <a:p>
            <a:r>
              <a:rPr lang="pt-PT" sz="1400" noProof="0" dirty="0"/>
              <a:t>Incentive toda a gente a levar esta tarefa a sério, uma vez que a Esfera se dedica à revisão, feedback, crítica e aperfeiçoamento. Assegure aos participantes que os resultados da avaliação destes dois exercícios serão integrados na melhoria desta ação de formação e serão considerados para o seu próprio desenvolvimento pessoal como promotor/apresentador do curso.</a:t>
            </a:r>
          </a:p>
        </p:txBody>
      </p:sp>
    </p:spTree>
    <p:extLst>
      <p:ext uri="{BB962C8B-B14F-4D97-AF65-F5344CB8AC3E}">
        <p14:creationId xmlns:p14="http://schemas.microsoft.com/office/powerpoint/2010/main" val="3901674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Peça a todos que preencham os formulários de avaliação elaborados para o workshop. Se este tiver sido um evento de vários dias, os formulários deveriam ter sido preenchidos diariamente, com apenas o tempo mínimo necessário hoje para preencher as secções finais necessárias.</a:t>
            </a:r>
          </a:p>
          <a:p>
            <a:endParaRPr lang="pt-PT" sz="1400" dirty="0"/>
          </a:p>
          <a:p>
            <a:r>
              <a:rPr lang="pt-PT" sz="1400" dirty="0"/>
              <a:t>Estes levam normalmente cerca de 10 minutos a completar. Recolha os formulários e agradeça a todos pelo seu preenchimento.</a:t>
            </a:r>
          </a:p>
        </p:txBody>
      </p:sp>
    </p:spTree>
    <p:extLst>
      <p:ext uri="{BB962C8B-B14F-4D97-AF65-F5344CB8AC3E}">
        <p14:creationId xmlns:p14="http://schemas.microsoft.com/office/powerpoint/2010/main" val="31500156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Para este exercício, os grupos podem estar nas mesas onde os participantes estão sentados, mas os grupos não devem ter mais de sete pessoas cada um, se possível. Qualquer número de grupos com entre duas e seis pessoas pode trabalhar, mas o tempo de debate será um pouco maior para cada grupo adicional. </a:t>
            </a:r>
          </a:p>
          <a:p>
            <a:endParaRPr lang="pt-PT" sz="1400" noProof="0" dirty="0"/>
          </a:p>
          <a:p>
            <a:r>
              <a:rPr lang="pt-PT" sz="1400" noProof="0" dirty="0"/>
              <a:t>É útil preparar o modelo para a resposta do grupo previamente, mas isso também pode ser desenhado nos </a:t>
            </a:r>
            <a:r>
              <a:rPr lang="pt-PT" sz="1400" noProof="0" dirty="0" err="1"/>
              <a:t>flip</a:t>
            </a:r>
            <a:r>
              <a:rPr lang="pt-PT" sz="1400" noProof="0" dirty="0"/>
              <a:t> </a:t>
            </a:r>
            <a:r>
              <a:rPr lang="pt-PT" sz="1400" noProof="0" dirty="0" err="1"/>
              <a:t>charts</a:t>
            </a:r>
            <a:r>
              <a:rPr lang="pt-PT" sz="1400" noProof="0" dirty="0"/>
              <a:t> pelos participantes. Neste caso, mostre o próximo diapositivo para ilustrar o aspeto que é suposto ter. Estas ações têm de ser acompanhadas de perto, para que os resultados possam ser analisados corretamente. Anote as regras no diapositivo e esteja preparado para trabalhar com os grupos, para garantir que estes elaboram afirmações claras, para serem acrescentadas aos seus </a:t>
            </a:r>
            <a:r>
              <a:rPr lang="pt-PT" sz="1400" noProof="0" dirty="0" err="1"/>
              <a:t>flip</a:t>
            </a:r>
            <a:r>
              <a:rPr lang="pt-PT" sz="1400" noProof="0" dirty="0"/>
              <a:t> </a:t>
            </a:r>
            <a:r>
              <a:rPr lang="pt-PT" sz="1400" noProof="0" dirty="0" err="1"/>
              <a:t>charts</a:t>
            </a:r>
            <a:r>
              <a:rPr lang="pt-PT" sz="1400" noProof="0" dirty="0"/>
              <a:t> de avaliação.</a:t>
            </a:r>
          </a:p>
        </p:txBody>
      </p:sp>
    </p:spTree>
    <p:extLst>
      <p:ext uri="{BB962C8B-B14F-4D97-AF65-F5344CB8AC3E}">
        <p14:creationId xmlns:p14="http://schemas.microsoft.com/office/powerpoint/2010/main" val="9932639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sz="1400" noProof="0" dirty="0"/>
          </a:p>
          <a:p>
            <a:r>
              <a:rPr lang="pt-PT" sz="1400" noProof="0" dirty="0"/>
              <a:t>Explique o formato dos </a:t>
            </a:r>
            <a:r>
              <a:rPr lang="pt-PT" sz="1400" noProof="0" dirty="0" err="1"/>
              <a:t>flip</a:t>
            </a:r>
            <a:r>
              <a:rPr lang="pt-PT" sz="1400" noProof="0" dirty="0"/>
              <a:t> </a:t>
            </a:r>
            <a:r>
              <a:rPr lang="pt-PT" sz="1400" noProof="0" dirty="0" err="1"/>
              <a:t>charts</a:t>
            </a:r>
            <a:r>
              <a:rPr lang="pt-PT" sz="1400" noProof="0" dirty="0"/>
              <a:t> a serem preenchidos pelos grupos (ou então prepare-os antes da sessão). À medida que os grupos trabalham para adicionar as suas afirmações em cada caixa, passe por cada um dos grupo, à vez, testando as suas afirmações e aconselhando correções, de modo a que cumpram o formato exigido de uma frase declarativa e a que cada declaração inclua apenas uma única ideia ou preocupação.</a:t>
            </a:r>
          </a:p>
          <a:p>
            <a:endParaRPr lang="pt-PT" sz="1400" noProof="0" dirty="0"/>
          </a:p>
          <a:p>
            <a:r>
              <a:rPr lang="pt-PT" sz="1400" noProof="0" dirty="0"/>
              <a:t>Certifique-se de que as afirmações se encontram na área central e que os espaços abertos à direita e à esquerda de cada afirmação permanecem vazios. (Estes serão utilizados para “votar” em cada afirmação na etapa final do exercício, pelo que devem permanecer livres de qualquer outra escrita).</a:t>
            </a:r>
          </a:p>
        </p:txBody>
      </p:sp>
    </p:spTree>
    <p:extLst>
      <p:ext uri="{BB962C8B-B14F-4D97-AF65-F5344CB8AC3E}">
        <p14:creationId xmlns:p14="http://schemas.microsoft.com/office/powerpoint/2010/main" val="39695681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Quando todas as afirmações tiverem sido introduzidas, leia cada uma em voz alta para o plenário, para que a ideia veiculada por cada afirmação seja clara para todos. Talvez seja necessário fazer pequenas correções editoriais neste momento, para fazer afirmações claras a partir dos esforços dos participantes.</a:t>
            </a:r>
          </a:p>
          <a:p>
            <a:endParaRPr lang="en-US" sz="1400" dirty="0"/>
          </a:p>
          <a:p>
            <a:r>
              <a:rPr lang="pt-PT" sz="1400" dirty="0"/>
              <a:t>Ao rever cada </a:t>
            </a:r>
            <a:r>
              <a:rPr lang="pt-PT" sz="1400" dirty="0" err="1"/>
              <a:t>flip</a:t>
            </a:r>
            <a:r>
              <a:rPr lang="pt-PT" sz="1400" dirty="0"/>
              <a:t> </a:t>
            </a:r>
            <a:r>
              <a:rPr lang="pt-PT" sz="1400" dirty="0" err="1"/>
              <a:t>chart</a:t>
            </a:r>
            <a:r>
              <a:rPr lang="pt-PT" sz="1400" dirty="0"/>
              <a:t> no sentido de uma maior clareza, adicione os títulos </a:t>
            </a:r>
            <a:r>
              <a:rPr lang="pt-PT" sz="1400" b="1" dirty="0"/>
              <a:t>Concordo</a:t>
            </a:r>
            <a:r>
              <a:rPr lang="pt-PT" sz="1400" dirty="0"/>
              <a:t> e </a:t>
            </a:r>
            <a:r>
              <a:rPr lang="pt-PT" sz="1400" b="1" dirty="0"/>
              <a:t>Discordo</a:t>
            </a:r>
            <a:r>
              <a:rPr lang="pt-PT" sz="1400" dirty="0"/>
              <a:t> às linhas superiores das colunas esquerda e direita, conforme ilustrado no diapositivo</a:t>
            </a:r>
            <a:r>
              <a:rPr lang="en-US" sz="1400" dirty="0"/>
              <a:t>.</a:t>
            </a:r>
          </a:p>
          <a:p>
            <a:endParaRPr lang="en-US" sz="1400" dirty="0"/>
          </a:p>
          <a:p>
            <a:r>
              <a:rPr lang="pt-PT" sz="1400" dirty="0"/>
              <a:t>Explique que cada participante deve agora pegar num marcador, pôr-se de pé, dirigir-se ao </a:t>
            </a:r>
            <a:r>
              <a:rPr lang="pt-PT" sz="1400" dirty="0" err="1"/>
              <a:t>flip</a:t>
            </a:r>
            <a:r>
              <a:rPr lang="pt-PT" sz="1400" dirty="0"/>
              <a:t> </a:t>
            </a:r>
            <a:r>
              <a:rPr lang="pt-PT" sz="1400" dirty="0" err="1"/>
              <a:t>chart</a:t>
            </a:r>
            <a:r>
              <a:rPr lang="pt-PT" sz="1400" dirty="0"/>
              <a:t> à vez e “votar”, marcando “Concordo” ou “Discordo”, para cada afirmação. Certifique-se de que também votam no </a:t>
            </a:r>
            <a:r>
              <a:rPr lang="pt-PT" sz="1400" dirty="0" err="1"/>
              <a:t>flip</a:t>
            </a:r>
            <a:r>
              <a:rPr lang="pt-PT" sz="1400" dirty="0"/>
              <a:t> </a:t>
            </a:r>
            <a:r>
              <a:rPr lang="pt-PT" sz="1400" dirty="0" err="1"/>
              <a:t>chart</a:t>
            </a:r>
            <a:r>
              <a:rPr lang="pt-PT" sz="1400" dirty="0"/>
              <a:t> do seu próprio grupo. (Acontece frequentemente que alguns no grupo não concordam com a afirmação  "consensual" a que o grupo chegou em conjunto). Para os grandes grupos, as marcas devem ser pequenas.</a:t>
            </a:r>
          </a:p>
          <a:p>
            <a:endParaRPr lang="en-US" sz="1400" dirty="0"/>
          </a:p>
          <a:p>
            <a:r>
              <a:rPr lang="pt-PT" sz="1400" dirty="0"/>
              <a:t>Depois de todos terem votado, reveja os resultados e aponte as tendências fortes indicadas pelos resultados da votação. Também poderá ser interessante debater afirmações em que há aproximadamente o mesmo número de marcas em ambos os lados.</a:t>
            </a:r>
          </a:p>
          <a:p>
            <a:endParaRPr lang="pt-PT" sz="1400" dirty="0"/>
          </a:p>
          <a:p>
            <a:r>
              <a:rPr lang="pt-PT" sz="1400" dirty="0"/>
              <a:t>Registe os resultados deste exercício, juntamente com as avaliações individuais, como contributos úteis para o seu relatório de avaliação pós-workshop. </a:t>
            </a:r>
          </a:p>
          <a:p>
            <a:endParaRPr lang="pt-PT" sz="1400" dirty="0"/>
          </a:p>
          <a:p>
            <a:r>
              <a:rPr lang="pt-PT" sz="1400" dirty="0"/>
              <a:t>Agradeça a todos pelo seu contributo e explique que estes resultados serão utilizados para continuar a melhorar este curso de formação para futuros participantes.</a:t>
            </a:r>
          </a:p>
        </p:txBody>
      </p:sp>
    </p:spTree>
    <p:extLst>
      <p:ext uri="{BB962C8B-B14F-4D97-AF65-F5344CB8AC3E}">
        <p14:creationId xmlns:p14="http://schemas.microsoft.com/office/powerpoint/2010/main" val="12283998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Agradeça a todos e faça uma última declaração de encerramento.</a:t>
            </a:r>
          </a:p>
          <a:p>
            <a:endParaRPr lang="pt-PT" sz="1400" dirty="0"/>
          </a:p>
          <a:p>
            <a:r>
              <a:rPr lang="pt-PT" sz="1400" dirty="0"/>
              <a:t>Agradeça ao pessoal de apoio e às instituições, emita certificados, tire uma foto de grupo, convide os VIPs a fazerem declarações de encerramento e siga os protocolos locais que forem necessários para encerrar formalmente o evento.</a:t>
            </a:r>
          </a:p>
        </p:txBody>
      </p:sp>
    </p:spTree>
    <p:extLst>
      <p:ext uri="{BB962C8B-B14F-4D97-AF65-F5344CB8AC3E}">
        <p14:creationId xmlns:p14="http://schemas.microsoft.com/office/powerpoint/2010/main" val="611748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err="1"/>
              <a:t>Reveja</a:t>
            </a:r>
            <a:r>
              <a:rPr lang="en-US" sz="1400" dirty="0"/>
              <a:t> </a:t>
            </a:r>
            <a:r>
              <a:rPr lang="en-US" sz="1400" dirty="0" err="1"/>
              <a:t>os</a:t>
            </a:r>
            <a:r>
              <a:rPr lang="en-US" sz="1400" dirty="0"/>
              <a:t> </a:t>
            </a:r>
            <a:r>
              <a:rPr lang="en-US" sz="1400" dirty="0" err="1"/>
              <a:t>objetivos</a:t>
            </a:r>
            <a:r>
              <a:rPr lang="en-US" sz="1400" dirty="0"/>
              <a:t> de </a:t>
            </a:r>
            <a:r>
              <a:rPr lang="en-US" sz="1400" dirty="0" err="1"/>
              <a:t>aprendizagem</a:t>
            </a:r>
            <a:r>
              <a:rPr lang="en-US" sz="1400" dirty="0"/>
              <a:t>.</a:t>
            </a:r>
          </a:p>
        </p:txBody>
      </p:sp>
    </p:spTree>
    <p:extLst>
      <p:ext uri="{BB962C8B-B14F-4D97-AF65-F5344CB8AC3E}">
        <p14:creationId xmlns:p14="http://schemas.microsoft.com/office/powerpoint/2010/main" val="369748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Relembre estes três compromissos da Norma Humanitária Essencial. Note que estão centrados nos próprios agentes humanitários e que refletem compromissos no sentido de trabalharem </a:t>
            </a:r>
            <a:r>
              <a:rPr lang="pt-PT" sz="1400" b="1" dirty="0"/>
              <a:t>profissionalmente</a:t>
            </a:r>
            <a:r>
              <a:rPr lang="pt-PT" sz="1400" dirty="0"/>
              <a:t> no campo humanitário.</a:t>
            </a:r>
          </a:p>
          <a:p>
            <a:endParaRPr lang="en-US" sz="1400" dirty="0"/>
          </a:p>
          <a:p>
            <a:r>
              <a:rPr lang="pt-PT" sz="1400" dirty="0"/>
              <a:t>Divida os participantes em quatro grupos. Peça a cada um que prepare um </a:t>
            </a:r>
            <a:r>
              <a:rPr lang="pt-PT" sz="1400" dirty="0" err="1"/>
              <a:t>flip</a:t>
            </a:r>
            <a:r>
              <a:rPr lang="pt-PT" sz="1400" dirty="0"/>
              <a:t> </a:t>
            </a:r>
            <a:r>
              <a:rPr lang="pt-PT" sz="1400" dirty="0" err="1"/>
              <a:t>chart</a:t>
            </a:r>
            <a:r>
              <a:rPr lang="pt-PT" sz="1400" dirty="0"/>
              <a:t> limpo e que esteja pronto para cada um responder a uma pergunta diferente numa única folha de papel de </a:t>
            </a:r>
            <a:r>
              <a:rPr lang="pt-PT" sz="1400" dirty="0" err="1"/>
              <a:t>flip</a:t>
            </a:r>
            <a:r>
              <a:rPr lang="pt-PT" sz="1400" dirty="0"/>
              <a:t> </a:t>
            </a:r>
            <a:r>
              <a:rPr lang="pt-PT" sz="1400" dirty="0" err="1"/>
              <a:t>chart</a:t>
            </a:r>
            <a:r>
              <a:rPr lang="pt-PT" sz="1400" dirty="0"/>
              <a:t>.</a:t>
            </a:r>
          </a:p>
        </p:txBody>
      </p:sp>
    </p:spTree>
    <p:extLst>
      <p:ext uri="{BB962C8B-B14F-4D97-AF65-F5344CB8AC3E}">
        <p14:creationId xmlns:p14="http://schemas.microsoft.com/office/powerpoint/2010/main" val="791653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Esta pergunta é atribuída ao primeiro grupo. Explique que devem elaborar uma lista acordada de cinco pontos. Peça-lhes que designem a sua lista como “Compromisso 6 da CHS”.</a:t>
            </a:r>
            <a:endParaRPr lang="en-US" sz="1400" dirty="0"/>
          </a:p>
        </p:txBody>
      </p:sp>
    </p:spTree>
    <p:extLst>
      <p:ext uri="{BB962C8B-B14F-4D97-AF65-F5344CB8AC3E}">
        <p14:creationId xmlns:p14="http://schemas.microsoft.com/office/powerpoint/2010/main" val="42140005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dirty="0"/>
              <a:t>Esta pergunta é atribuída ao segundo grupo. Explique que devem elaborar uma lista acordada de cinco pontos. Peça-lhes que designem a sua lista como “Compromisso 7 da CHS”.</a:t>
            </a:r>
            <a:endParaRPr lang="en-US" sz="1400" dirty="0"/>
          </a:p>
        </p:txBody>
      </p:sp>
    </p:spTree>
    <p:extLst>
      <p:ext uri="{BB962C8B-B14F-4D97-AF65-F5344CB8AC3E}">
        <p14:creationId xmlns:p14="http://schemas.microsoft.com/office/powerpoint/2010/main" val="394083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dirty="0"/>
              <a:t>Esta pergunta é atribuída ao terceiro grupo. Explique que devem elaborar uma lista acordada de cinco pontos. Peça-lhes que designem a sua lista como “Compromisso 8 da CHS”.</a:t>
            </a:r>
            <a:endParaRPr lang="en-US" sz="1400" dirty="0"/>
          </a:p>
        </p:txBody>
      </p:sp>
    </p:spTree>
    <p:extLst>
      <p:ext uri="{BB962C8B-B14F-4D97-AF65-F5344CB8AC3E}">
        <p14:creationId xmlns:p14="http://schemas.microsoft.com/office/powerpoint/2010/main" val="3308093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dirty="0"/>
              <a:t>Esta pergunta é atribuída ao último. Explique que devem elaborar uma lista acordada de cinco pontos. Peça-lhes que designem a sua lista como “Prestação de contas”.</a:t>
            </a: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pt-PT" sz="1400" b="1" dirty="0"/>
              <a:t>Uma vez esclarecida esta instrução, avise todos os grupos de que têm 10 minutos para elaborar as suas listas.</a:t>
            </a:r>
            <a:endParaRPr lang="en-US" sz="1400" b="1" dirty="0"/>
          </a:p>
          <a:p>
            <a:endParaRPr lang="en-US" sz="1400" dirty="0"/>
          </a:p>
          <a:p>
            <a:r>
              <a:rPr lang="pt-PT" sz="1400" dirty="0"/>
              <a:t>Decorrido esse tempo, peça a cada grupo que apresente sucintamente ao plenário os seus planos de ação. A apresentação não deverá demorar mais do que 15 minutos para os quatro grupos.</a:t>
            </a:r>
            <a:endParaRPr lang="en-US" sz="1400" dirty="0"/>
          </a:p>
        </p:txBody>
      </p:sp>
    </p:spTree>
    <p:extLst>
      <p:ext uri="{BB962C8B-B14F-4D97-AF65-F5344CB8AC3E}">
        <p14:creationId xmlns:p14="http://schemas.microsoft.com/office/powerpoint/2010/main" val="840571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Esta é uma pequena lista de algumas das principais ferramentas e recursos baseados na Web que os participantes deverão visitar, marcar e utilizar.</a:t>
            </a:r>
            <a:endParaRPr lang="en-US" sz="1400" dirty="0"/>
          </a:p>
        </p:txBody>
      </p:sp>
    </p:spTree>
    <p:extLst>
      <p:ext uri="{BB962C8B-B14F-4D97-AF65-F5344CB8AC3E}">
        <p14:creationId xmlns:p14="http://schemas.microsoft.com/office/powerpoint/2010/main" val="3778435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Dedique alguns minutos ao valor da rede Esfera e ao apoio que esta presta à comunidade humanitária em geral. Note que é a colaboração e o esforço mundial por parte da rede Esfera e dos seus membros que continuam a melhorar e a desenvolver uma ideia e abordagem mais alargadas da Esfera.</a:t>
            </a:r>
            <a:endParaRPr lang="en-US" sz="1400" dirty="0"/>
          </a:p>
        </p:txBody>
      </p:sp>
    </p:spTree>
    <p:extLst>
      <p:ext uri="{BB962C8B-B14F-4D97-AF65-F5344CB8AC3E}">
        <p14:creationId xmlns:p14="http://schemas.microsoft.com/office/powerpoint/2010/main" val="13666907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stretch>
            <a:fillRect/>
          </a:stretch>
        </p:blipFill>
        <p:spPr>
          <a:xfrm>
            <a:off x="476628" y="683369"/>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0" indent="0">
              <a:buSzTx/>
              <a:buNone/>
              <a:defRPr>
                <a:solidFill>
                  <a:srgbClr val="FFFFFF"/>
                </a:solidFill>
              </a:defRPr>
            </a:lvl1pPr>
            <a:lvl2pPr marL="0" indent="0">
              <a:buSzTx/>
              <a:buNone/>
              <a:defRPr>
                <a:solidFill>
                  <a:srgbClr val="FFFFFF"/>
                </a:solidFill>
              </a:defRPr>
            </a:lvl2pPr>
            <a:lvl3pPr marL="0" indent="0">
              <a:buSzTx/>
              <a:buNone/>
              <a:defRPr>
                <a:solidFill>
                  <a:srgbClr val="FFFFFF"/>
                </a:solidFill>
              </a:defRPr>
            </a:lvl3pPr>
            <a:lvl4pPr marL="0" indent="0">
              <a:buSzTx/>
              <a:buNone/>
              <a:defRPr>
                <a:solidFill>
                  <a:srgbClr val="FFFFFF"/>
                </a:solidFill>
              </a:defRPr>
            </a:lvl4pPr>
            <a:lvl5pPr marL="0" indent="0">
              <a:buSzTx/>
              <a:buNone/>
              <a:defRPr>
                <a:solidFill>
                  <a:srgbClr val="FFFFFF"/>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37" name="pasted-image.pdf" descr="pasted-image.pdf"/>
          <p:cNvPicPr>
            <a:picLocks noChangeAspect="1"/>
          </p:cNvPicPr>
          <p:nvPr userDrawn="1"/>
        </p:nvPicPr>
        <p:blipFill>
          <a:blip r:embed="rId3"/>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stretch>
            <a:fillRect/>
          </a:stretch>
        </p:blipFill>
        <p:spPr>
          <a:xfrm>
            <a:off x="3721119" y="3557851"/>
            <a:ext cx="4836076" cy="2242874"/>
          </a:xfrm>
          <a:prstGeom prst="rect">
            <a:avLst/>
          </a:prstGeom>
          <a:ln w="12700">
            <a:miter lim="400000"/>
          </a:ln>
        </p:spPr>
      </p:pic>
      <p:pic>
        <p:nvPicPr>
          <p:cNvPr id="107" name="pasted-image.pdf" descr="pasted-image.pdf"/>
          <p:cNvPicPr>
            <a:picLocks noChangeAspect="1"/>
          </p:cNvPicPr>
          <p:nvPr/>
        </p:nvPicPr>
        <p:blipFill>
          <a:blip r:embed="rId3"/>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4" name="pasted-image.pdf" descr="pasted-image.pdf"/>
          <p:cNvPicPr>
            <a:picLocks noChangeAspect="1"/>
          </p:cNvPicPr>
          <p:nvPr/>
        </p:nvPicPr>
        <p:blipFill>
          <a:blip r:embed="rId7"/>
          <a:stretch>
            <a:fillRect/>
          </a:stretch>
        </p:blipFill>
        <p:spPr>
          <a:xfrm>
            <a:off x="522445" y="8400288"/>
            <a:ext cx="2443489" cy="1058037"/>
          </a:xfrm>
          <a:prstGeom prst="rect">
            <a:avLst/>
          </a:prstGeom>
          <a:ln w="12700">
            <a:miter lim="400000"/>
          </a:ln>
        </p:spPr>
      </p:pic>
      <p:pic>
        <p:nvPicPr>
          <p:cNvPr id="5" name="pasted-image.pdf" descr="pasted-image.pdf"/>
          <p:cNvPicPr>
            <a:picLocks noChangeAspect="1"/>
          </p:cNvPicPr>
          <p:nvPr/>
        </p:nvPicPr>
        <p:blipFill>
          <a:blip r:embed="rId8"/>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8" r:id="rId5"/>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rgbClr val="676767"/>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customXml" Target="../ink/ink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humanitarianstandardspartnership.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spherestandards.org/" TargetMode="External"/><Relationship Id="rId5" Type="http://schemas.openxmlformats.org/officeDocument/2006/relationships/hyperlink" Target="http://www.urd.org/" TargetMode="External"/><Relationship Id="rId4" Type="http://schemas.openxmlformats.org/officeDocument/2006/relationships/hyperlink" Target="http://www.alnap.org/"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7049729" y="1132978"/>
            <a:ext cx="10290534" cy="1587612"/>
          </a:xfrm>
          <a:prstGeom prst="rect">
            <a:avLst/>
          </a:prstGeom>
        </p:spPr>
        <p:txBody>
          <a:bodyPr>
            <a:noAutofit/>
          </a:bodyPr>
          <a:lstStyle/>
          <a:p>
            <a:pPr defTabSz="521910">
              <a:defRPr sz="4000"/>
            </a:pPr>
            <a:r>
              <a:rPr lang="pt-PT" sz="6000" dirty="0"/>
              <a:t>A</a:t>
            </a:r>
            <a:r>
              <a:rPr lang="pt-PT" sz="6000" noProof="0" dirty="0" err="1"/>
              <a:t>valIAÇÃO</a:t>
            </a:r>
            <a:r>
              <a:rPr lang="pt-PT" sz="6000" noProof="0" dirty="0"/>
              <a:t> E encerramento</a:t>
            </a:r>
          </a:p>
        </p:txBody>
      </p:sp>
      <p:pic>
        <p:nvPicPr>
          <p:cNvPr id="2050" name="Picture 2" descr="Related image">
            <a:extLst>
              <a:ext uri="{FF2B5EF4-FFF2-40B4-BE49-F238E27FC236}">
                <a16:creationId xmlns:a16="http://schemas.microsoft.com/office/drawing/2014/main" id="{3B475121-596C-4B14-9CC4-C2F4C1BCEF1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368870" y="3144668"/>
            <a:ext cx="9599916" cy="63698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106DB-2A86-488A-9FE4-A2B657AB7244}"/>
              </a:ext>
            </a:extLst>
          </p:cNvPr>
          <p:cNvSpPr>
            <a:spLocks noGrp="1"/>
          </p:cNvSpPr>
          <p:nvPr>
            <p:ph type="title"/>
          </p:nvPr>
        </p:nvSpPr>
        <p:spPr>
          <a:xfrm>
            <a:off x="392704" y="241873"/>
            <a:ext cx="13953493" cy="1130300"/>
          </a:xfrm>
        </p:spPr>
        <p:txBody>
          <a:bodyPr/>
          <a:lstStyle/>
          <a:p>
            <a:r>
              <a:rPr lang="en-GB" noProof="0" dirty="0" err="1"/>
              <a:t>Aprender</a:t>
            </a:r>
            <a:r>
              <a:rPr lang="en-GB" noProof="0" dirty="0"/>
              <a:t>, </a:t>
            </a:r>
            <a:r>
              <a:rPr lang="en-GB" noProof="0" dirty="0" err="1"/>
              <a:t>Agir</a:t>
            </a:r>
            <a:r>
              <a:rPr lang="en-GB" noProof="0" dirty="0"/>
              <a:t>, </a:t>
            </a:r>
            <a:r>
              <a:rPr lang="en-GB" noProof="0" dirty="0" err="1"/>
              <a:t>Interligar</a:t>
            </a:r>
            <a:endParaRPr lang="en-GB" noProof="0" dirty="0"/>
          </a:p>
        </p:txBody>
      </p:sp>
      <p:sp>
        <p:nvSpPr>
          <p:cNvPr id="4" name="Slide Number Placeholder 3">
            <a:extLst>
              <a:ext uri="{FF2B5EF4-FFF2-40B4-BE49-F238E27FC236}">
                <a16:creationId xmlns:a16="http://schemas.microsoft.com/office/drawing/2014/main" id="{0954C654-790C-49F5-A2D4-790238619261}"/>
              </a:ext>
            </a:extLst>
          </p:cNvPr>
          <p:cNvSpPr>
            <a:spLocks noGrp="1"/>
          </p:cNvSpPr>
          <p:nvPr>
            <p:ph type="sldNum" sz="quarter" idx="2"/>
          </p:nvPr>
        </p:nvSpPr>
        <p:spPr/>
        <p:txBody>
          <a:bodyPr/>
          <a:lstStyle/>
          <a:p>
            <a:fld id="{86CB4B4D-7CA3-9044-876B-883B54F8677D}" type="slidenum">
              <a:rPr lang="en-US" smtClean="0"/>
              <a:t>10</a:t>
            </a:fld>
            <a:endParaRPr lang="en-US" dirty="0"/>
          </a:p>
        </p:txBody>
      </p:sp>
      <p:sp>
        <p:nvSpPr>
          <p:cNvPr id="6" name="Oval 5">
            <a:extLst>
              <a:ext uri="{FF2B5EF4-FFF2-40B4-BE49-F238E27FC236}">
                <a16:creationId xmlns:a16="http://schemas.microsoft.com/office/drawing/2014/main" id="{668749D0-474E-435B-8A79-798660738937}"/>
              </a:ext>
            </a:extLst>
          </p:cNvPr>
          <p:cNvSpPr/>
          <p:nvPr/>
        </p:nvSpPr>
        <p:spPr>
          <a:xfrm>
            <a:off x="15759115" y="7093750"/>
            <a:ext cx="657225" cy="585787"/>
          </a:xfrm>
          <a:prstGeom prst="ellipse">
            <a:avLst/>
          </a:prstGeom>
          <a:solidFill>
            <a:schemeClr val="bg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7" name="Oval 6">
            <a:extLst>
              <a:ext uri="{FF2B5EF4-FFF2-40B4-BE49-F238E27FC236}">
                <a16:creationId xmlns:a16="http://schemas.microsoft.com/office/drawing/2014/main" id="{6E48056F-4D31-405E-B112-6900DBC3277B}"/>
              </a:ext>
            </a:extLst>
          </p:cNvPr>
          <p:cNvSpPr/>
          <p:nvPr/>
        </p:nvSpPr>
        <p:spPr>
          <a:xfrm>
            <a:off x="16473490" y="6507963"/>
            <a:ext cx="657225" cy="585787"/>
          </a:xfrm>
          <a:prstGeom prst="ellipse">
            <a:avLst/>
          </a:prstGeom>
          <a:solidFill>
            <a:schemeClr val="bg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pic>
        <p:nvPicPr>
          <p:cNvPr id="3" name="Picture 2">
            <a:extLst>
              <a:ext uri="{FF2B5EF4-FFF2-40B4-BE49-F238E27FC236}">
                <a16:creationId xmlns:a16="http://schemas.microsoft.com/office/drawing/2014/main" id="{D6FA434E-3620-42E9-8365-B745F79F046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5948" y="2863052"/>
            <a:ext cx="17144315" cy="3848113"/>
          </a:xfrm>
          <a:prstGeom prst="rect">
            <a:avLst/>
          </a:prstGeom>
        </p:spPr>
      </p:pic>
    </p:spTree>
    <p:extLst>
      <p:ext uri="{BB962C8B-B14F-4D97-AF65-F5344CB8AC3E}">
        <p14:creationId xmlns:p14="http://schemas.microsoft.com/office/powerpoint/2010/main" val="127215309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DEC35-1D2C-4D76-A8C8-01D3CD453AE6}"/>
              </a:ext>
            </a:extLst>
          </p:cNvPr>
          <p:cNvSpPr>
            <a:spLocks noGrp="1"/>
          </p:cNvSpPr>
          <p:nvPr>
            <p:ph type="title"/>
          </p:nvPr>
        </p:nvSpPr>
        <p:spPr>
          <a:xfrm>
            <a:off x="389995" y="271590"/>
            <a:ext cx="16560272" cy="1435289"/>
          </a:xfrm>
        </p:spPr>
        <p:txBody>
          <a:bodyPr>
            <a:normAutofit/>
          </a:bodyPr>
          <a:lstStyle/>
          <a:p>
            <a:r>
              <a:rPr lang="pt-PT">
                <a:solidFill>
                  <a:srgbClr val="000000"/>
                </a:solidFill>
              </a:rPr>
              <a:t>Lembram-se disto?</a:t>
            </a:r>
          </a:p>
        </p:txBody>
      </p:sp>
      <p:sp>
        <p:nvSpPr>
          <p:cNvPr id="4" name="Slide Number Placeholder 3">
            <a:extLst>
              <a:ext uri="{FF2B5EF4-FFF2-40B4-BE49-F238E27FC236}">
                <a16:creationId xmlns:a16="http://schemas.microsoft.com/office/drawing/2014/main" id="{32EA3484-D7D4-49A3-95F3-46DAE5DC9F93}"/>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11</a:t>
            </a:fld>
            <a:endParaRPr lang="pt-PT"/>
          </a:p>
        </p:txBody>
      </p:sp>
      <p:sp>
        <p:nvSpPr>
          <p:cNvPr id="5" name="Oval 4">
            <a:extLst>
              <a:ext uri="{FF2B5EF4-FFF2-40B4-BE49-F238E27FC236}">
                <a16:creationId xmlns:a16="http://schemas.microsoft.com/office/drawing/2014/main" id="{37B7DC57-836B-475E-897B-29E84BC95940}"/>
              </a:ext>
            </a:extLst>
          </p:cNvPr>
          <p:cNvSpPr/>
          <p:nvPr/>
        </p:nvSpPr>
        <p:spPr>
          <a:xfrm>
            <a:off x="823913" y="1212493"/>
            <a:ext cx="6834187" cy="7328614"/>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8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4</a:t>
            </a:r>
          </a:p>
          <a:p>
            <a:pPr marL="0" marR="0" indent="0" algn="ctr" defTabSz="584200" rtl="0" fontAlgn="auto" latinLnBrk="0" hangingPunct="0">
              <a:lnSpc>
                <a:spcPct val="100000"/>
              </a:lnSpc>
              <a:spcBef>
                <a:spcPts val="0"/>
              </a:spcBef>
              <a:spcAft>
                <a:spcPts val="0"/>
              </a:spcAft>
              <a:buClrTx/>
              <a:buSzTx/>
              <a:buFontTx/>
              <a:buNone/>
              <a:tabLst/>
            </a:pPr>
            <a:r>
              <a:rPr lang="pt-PT" sz="3600" b="1" dirty="0">
                <a:solidFill>
                  <a:srgbClr val="000000"/>
                </a:solidFill>
              </a:rPr>
              <a:t>A resposta humanitária é baseada em comunicação, participação e feedback.</a:t>
            </a:r>
            <a:endParaRPr kumimoji="0" lang="pt-PT" sz="3600" b="1" i="0" u="none" strike="noStrike" cap="none" spc="0" normalizeH="0" baseline="0" dirty="0">
              <a:ln>
                <a:noFill/>
              </a:ln>
              <a:solidFill>
                <a:srgbClr val="000000"/>
              </a:solidFill>
              <a:effectLst/>
              <a:uFillTx/>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kumimoji="0" lang="pt-PT"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6" name="TextBox 5">
            <a:extLst>
              <a:ext uri="{FF2B5EF4-FFF2-40B4-BE49-F238E27FC236}">
                <a16:creationId xmlns:a16="http://schemas.microsoft.com/office/drawing/2014/main" id="{4F2EF9AE-2455-4F0B-842C-61A674E036F1}"/>
              </a:ext>
            </a:extLst>
          </p:cNvPr>
          <p:cNvSpPr txBox="1"/>
          <p:nvPr/>
        </p:nvSpPr>
        <p:spPr>
          <a:xfrm>
            <a:off x="8501061" y="2363291"/>
            <a:ext cx="7829552" cy="50270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pt-PT"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Solicitaremos o vosso feedback de duas maneiras:</a:t>
            </a:r>
          </a:p>
          <a:p>
            <a:pPr marL="0" marR="0" indent="0" algn="l" defTabSz="584200" rtl="0" fontAlgn="auto" latinLnBrk="0" hangingPunct="0">
              <a:lnSpc>
                <a:spcPct val="100000"/>
              </a:lnSpc>
              <a:spcBef>
                <a:spcPts val="0"/>
              </a:spcBef>
              <a:spcAft>
                <a:spcPts val="0"/>
              </a:spcAft>
              <a:buClrTx/>
              <a:buSzTx/>
              <a:buFontTx/>
              <a:buNone/>
              <a:tabLst/>
            </a:pPr>
            <a:endParaRPr kumimoji="0" lang="pt-PT"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marL="742950" marR="0" indent="-742950" algn="l" defTabSz="584200" rtl="0" fontAlgn="auto" latinLnBrk="0" hangingPunct="0">
              <a:lnSpc>
                <a:spcPct val="100000"/>
              </a:lnSpc>
              <a:spcBef>
                <a:spcPts val="0"/>
              </a:spcBef>
              <a:spcAft>
                <a:spcPts val="0"/>
              </a:spcAft>
              <a:buClrTx/>
              <a:buSzTx/>
              <a:buFontTx/>
              <a:buAutoNum type="arabicPeriod"/>
              <a:tabLst/>
            </a:pPr>
            <a:r>
              <a:rPr kumimoji="0" lang="pt-PT"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um </a:t>
            </a:r>
            <a:r>
              <a:rPr kumimoji="0" lang="pt-PT"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formulário de avaliação individual, por escrito</a:t>
            </a:r>
            <a:r>
              <a:rPr kumimoji="0" lang="pt-PT"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 e</a:t>
            </a:r>
          </a:p>
          <a:p>
            <a:pPr marL="742950" marR="0" indent="-742950" algn="l" defTabSz="584200" rtl="0" fontAlgn="auto" latinLnBrk="0" hangingPunct="0">
              <a:lnSpc>
                <a:spcPct val="100000"/>
              </a:lnSpc>
              <a:spcBef>
                <a:spcPts val="0"/>
              </a:spcBef>
              <a:spcAft>
                <a:spcPts val="0"/>
              </a:spcAft>
              <a:buClrTx/>
              <a:buSzTx/>
              <a:buFontTx/>
              <a:buAutoNum type="arabicPeriod"/>
              <a:tabLst/>
            </a:pPr>
            <a:endParaRPr kumimoji="0" lang="pt-PT" sz="40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marL="742950" marR="0" indent="-742950" algn="l" defTabSz="584200" rtl="0" fontAlgn="auto" latinLnBrk="0" hangingPunct="0">
              <a:lnSpc>
                <a:spcPct val="100000"/>
              </a:lnSpc>
              <a:spcBef>
                <a:spcPts val="0"/>
              </a:spcBef>
              <a:spcAft>
                <a:spcPts val="0"/>
              </a:spcAft>
              <a:buClrTx/>
              <a:buSzTx/>
              <a:buFontTx/>
              <a:buAutoNum type="arabicPeriod"/>
              <a:tabLst/>
            </a:pPr>
            <a:r>
              <a:rPr lang="pt-PT" sz="4000" dirty="0">
                <a:solidFill>
                  <a:srgbClr val="000000"/>
                </a:solidFill>
              </a:rPr>
              <a:t>uma </a:t>
            </a:r>
            <a:r>
              <a:rPr lang="pt-PT" sz="4000" b="1" dirty="0">
                <a:solidFill>
                  <a:srgbClr val="000000"/>
                </a:solidFill>
              </a:rPr>
              <a:t>técnica transparente de avaliação de grupo.</a:t>
            </a:r>
            <a:endParaRPr kumimoji="0" lang="pt-PT" sz="4000" i="0" u="none" strike="noStrike" cap="none" spc="0" normalizeH="0" baseline="0" dirty="0">
              <a:ln>
                <a:noFill/>
              </a:ln>
              <a:solidFill>
                <a:srgbClr val="000000"/>
              </a:solidFill>
              <a:effectLst/>
              <a:uFillTx/>
              <a:sym typeface="Open Sans Regular"/>
            </a:endParaRPr>
          </a:p>
        </p:txBody>
      </p:sp>
    </p:spTree>
    <p:extLst>
      <p:ext uri="{BB962C8B-B14F-4D97-AF65-F5344CB8AC3E}">
        <p14:creationId xmlns:p14="http://schemas.microsoft.com/office/powerpoint/2010/main" val="3346187241"/>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76311B-71FB-4FF3-B0FE-2DF3EF635252}"/>
              </a:ext>
            </a:extLst>
          </p:cNvPr>
          <p:cNvPicPr>
            <a:picLocks noChangeAspect="1"/>
          </p:cNvPicPr>
          <p:nvPr/>
        </p:nvPicPr>
        <p:blipFill>
          <a:blip r:embed="rId3"/>
          <a:stretch>
            <a:fillRect/>
          </a:stretch>
        </p:blipFill>
        <p:spPr>
          <a:xfrm>
            <a:off x="5210473" y="3051138"/>
            <a:ext cx="5503653" cy="6696111"/>
          </a:xfrm>
          <a:prstGeom prst="rect">
            <a:avLst/>
          </a:prstGeom>
        </p:spPr>
      </p:pic>
      <p:sp>
        <p:nvSpPr>
          <p:cNvPr id="2" name="Title 1">
            <a:extLst>
              <a:ext uri="{FF2B5EF4-FFF2-40B4-BE49-F238E27FC236}">
                <a16:creationId xmlns:a16="http://schemas.microsoft.com/office/drawing/2014/main" id="{9926CD9D-A23C-4CF6-BB9F-FAFB9B287566}"/>
              </a:ext>
            </a:extLst>
          </p:cNvPr>
          <p:cNvSpPr>
            <a:spLocks noGrp="1"/>
          </p:cNvSpPr>
          <p:nvPr>
            <p:ph type="title"/>
          </p:nvPr>
        </p:nvSpPr>
        <p:spPr>
          <a:xfrm>
            <a:off x="822621" y="782718"/>
            <a:ext cx="8964318" cy="1130300"/>
          </a:xfrm>
        </p:spPr>
        <p:txBody>
          <a:bodyPr>
            <a:normAutofit fontScale="90000"/>
          </a:bodyPr>
          <a:lstStyle/>
          <a:p>
            <a:r>
              <a:rPr lang="pt-PT" noProof="0">
                <a:solidFill>
                  <a:srgbClr val="000000"/>
                </a:solidFill>
              </a:rPr>
              <a:t>Preencham o vosso formulário de avaliaçã</a:t>
            </a:r>
            <a:r>
              <a:rPr lang="pt-PT">
                <a:solidFill>
                  <a:srgbClr val="000000"/>
                </a:solidFill>
              </a:rPr>
              <a:t>o online agora</a:t>
            </a:r>
            <a:r>
              <a:rPr lang="pt-PT" noProof="0">
                <a:solidFill>
                  <a:srgbClr val="000000"/>
                </a:solidFill>
              </a:rPr>
              <a:t>.</a:t>
            </a:r>
            <a:endParaRPr lang="pt-PT" noProof="0" dirty="0">
              <a:solidFill>
                <a:srgbClr val="000000"/>
              </a:solidFill>
            </a:endParaRPr>
          </a:p>
        </p:txBody>
      </p:sp>
      <p:sp>
        <p:nvSpPr>
          <p:cNvPr id="4" name="Slide Number Placeholder 3">
            <a:extLst>
              <a:ext uri="{FF2B5EF4-FFF2-40B4-BE49-F238E27FC236}">
                <a16:creationId xmlns:a16="http://schemas.microsoft.com/office/drawing/2014/main" id="{376559FE-E81D-47BF-8CB9-C552B2E116BB}"/>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12</a:t>
            </a:fld>
            <a:endParaRPr lang="pt-PT" dirty="0"/>
          </a:p>
        </p:txBody>
      </p:sp>
      <p:pic>
        <p:nvPicPr>
          <p:cNvPr id="6" name="Picture 5">
            <a:extLst>
              <a:ext uri="{FF2B5EF4-FFF2-40B4-BE49-F238E27FC236}">
                <a16:creationId xmlns:a16="http://schemas.microsoft.com/office/drawing/2014/main" id="{E97B4E35-FDF0-4DE9-88CB-7237822FFA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8811419" y="1224757"/>
            <a:ext cx="9747250" cy="7310438"/>
          </a:xfrm>
          <a:prstGeom prst="rect">
            <a:avLst/>
          </a:prstGeom>
        </p:spPr>
      </p:pic>
    </p:spTree>
    <p:extLst>
      <p:ext uri="{BB962C8B-B14F-4D97-AF65-F5344CB8AC3E}">
        <p14:creationId xmlns:p14="http://schemas.microsoft.com/office/powerpoint/2010/main" val="249884617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912C6-94EE-44EE-B968-871A9BA3A1D3}"/>
              </a:ext>
            </a:extLst>
          </p:cNvPr>
          <p:cNvSpPr>
            <a:spLocks noGrp="1"/>
          </p:cNvSpPr>
          <p:nvPr>
            <p:ph type="title"/>
          </p:nvPr>
        </p:nvSpPr>
        <p:spPr/>
        <p:txBody>
          <a:bodyPr/>
          <a:lstStyle/>
          <a:p>
            <a:r>
              <a:rPr lang="pt-PT" noProof="0">
                <a:solidFill>
                  <a:srgbClr val="000000"/>
                </a:solidFill>
              </a:rPr>
              <a:t>Avaliação de grupo</a:t>
            </a:r>
            <a:endParaRPr lang="pt-PT" noProof="0" dirty="0">
              <a:solidFill>
                <a:srgbClr val="000000"/>
              </a:solidFill>
            </a:endParaRPr>
          </a:p>
        </p:txBody>
      </p:sp>
      <p:sp>
        <p:nvSpPr>
          <p:cNvPr id="3" name="Text Placeholder 2">
            <a:extLst>
              <a:ext uri="{FF2B5EF4-FFF2-40B4-BE49-F238E27FC236}">
                <a16:creationId xmlns:a16="http://schemas.microsoft.com/office/drawing/2014/main" id="{FB4D5917-63AB-460A-B52B-672EB2C55922}"/>
              </a:ext>
            </a:extLst>
          </p:cNvPr>
          <p:cNvSpPr>
            <a:spLocks noGrp="1"/>
          </p:cNvSpPr>
          <p:nvPr>
            <p:ph type="body" sz="half" idx="1"/>
          </p:nvPr>
        </p:nvSpPr>
        <p:spPr>
          <a:xfrm>
            <a:off x="1315844" y="1624470"/>
            <a:ext cx="15143356" cy="6909930"/>
          </a:xfrm>
        </p:spPr>
        <p:txBody>
          <a:bodyPr>
            <a:normAutofit fontScale="85000" lnSpcReduction="20000"/>
          </a:bodyPr>
          <a:lstStyle/>
          <a:p>
            <a:pPr marL="571500" indent="-571500">
              <a:buFont typeface="Arial" panose="020B0604020202020204" pitchFamily="34" charset="0"/>
              <a:buChar char="•"/>
            </a:pPr>
            <a:r>
              <a:rPr lang="pt-PT" dirty="0">
                <a:solidFill>
                  <a:srgbClr val="000000"/>
                </a:solidFill>
              </a:rPr>
              <a:t>Cheguem a acordo sobre quais </a:t>
            </a:r>
            <a:r>
              <a:rPr lang="pt-PT" noProof="0" dirty="0">
                <a:solidFill>
                  <a:srgbClr val="000000"/>
                </a:solidFill>
              </a:rPr>
              <a:t>os três melhores aspetos deste workshop.</a:t>
            </a:r>
          </a:p>
          <a:p>
            <a:pPr marL="571500" indent="-571500">
              <a:buFont typeface="Arial" panose="020B0604020202020204" pitchFamily="34" charset="0"/>
              <a:buChar char="•"/>
            </a:pPr>
            <a:r>
              <a:rPr lang="pt-PT" dirty="0">
                <a:solidFill>
                  <a:srgbClr val="000000"/>
                </a:solidFill>
              </a:rPr>
              <a:t>Cheguem a acordo sobre </a:t>
            </a:r>
            <a:r>
              <a:rPr lang="pt-PT" noProof="0" dirty="0">
                <a:solidFill>
                  <a:srgbClr val="000000"/>
                </a:solidFill>
              </a:rPr>
              <a:t>três aspetos que precisem de ser melhorados, que foram considerados </a:t>
            </a:r>
            <a:r>
              <a:rPr lang="pt-PT" dirty="0">
                <a:solidFill>
                  <a:srgbClr val="000000"/>
                </a:solidFill>
              </a:rPr>
              <a:t>e</a:t>
            </a:r>
            <a:r>
              <a:rPr lang="pt-PT" noProof="0" dirty="0">
                <a:solidFill>
                  <a:srgbClr val="000000"/>
                </a:solidFill>
              </a:rPr>
              <a:t>m falta, ou que não eram suficientemente bons por algum motivo.</a:t>
            </a:r>
          </a:p>
          <a:p>
            <a:pPr marL="571500" indent="-571500">
              <a:buFont typeface="Arial" panose="020B0604020202020204" pitchFamily="34" charset="0"/>
              <a:buChar char="•"/>
            </a:pPr>
            <a:r>
              <a:rPr lang="pt-PT" noProof="0" dirty="0">
                <a:solidFill>
                  <a:srgbClr val="000000"/>
                </a:solidFill>
              </a:rPr>
              <a:t>Escrevam cada uma destas seis ideias com frases completas</a:t>
            </a:r>
            <a:r>
              <a:rPr lang="pt-PT" dirty="0">
                <a:solidFill>
                  <a:srgbClr val="000000"/>
                </a:solidFill>
              </a:rPr>
              <a:t>. Estas devem</a:t>
            </a:r>
            <a:r>
              <a:rPr lang="pt-PT" noProof="0" dirty="0">
                <a:solidFill>
                  <a:srgbClr val="000000"/>
                </a:solidFill>
              </a:rPr>
              <a:t>:</a:t>
            </a:r>
          </a:p>
          <a:p>
            <a:pPr marL="1762125" lvl="3" indent="-571500">
              <a:buFont typeface="Arial" panose="020B0604020202020204" pitchFamily="34" charset="0"/>
              <a:buChar char="•"/>
            </a:pPr>
            <a:r>
              <a:rPr lang="pt-PT" dirty="0">
                <a:solidFill>
                  <a:srgbClr val="000000"/>
                </a:solidFill>
              </a:rPr>
              <a:t>ser claras, concisas e legíveis;</a:t>
            </a:r>
          </a:p>
          <a:p>
            <a:pPr marL="1762125" lvl="3" indent="-571500">
              <a:buFont typeface="Arial" panose="020B0604020202020204" pitchFamily="34" charset="0"/>
              <a:buChar char="•"/>
            </a:pPr>
            <a:r>
              <a:rPr lang="pt-PT" dirty="0">
                <a:solidFill>
                  <a:srgbClr val="000000"/>
                </a:solidFill>
              </a:rPr>
              <a:t>incluir um assunto, verbo e pontuação, como por exemplo: “O material foi claramente apresentado”; e</a:t>
            </a:r>
          </a:p>
          <a:p>
            <a:pPr marL="1762125" lvl="3" indent="-571500">
              <a:buFont typeface="Arial" panose="020B0604020202020204" pitchFamily="34" charset="0"/>
              <a:buChar char="•"/>
            </a:pPr>
            <a:r>
              <a:rPr lang="pt-PT" dirty="0">
                <a:solidFill>
                  <a:srgbClr val="000000"/>
                </a:solidFill>
              </a:rPr>
              <a:t>Veicular ideias únicas - não considerar múltiplas questões numa frase! </a:t>
            </a:r>
          </a:p>
        </p:txBody>
      </p:sp>
      <p:sp>
        <p:nvSpPr>
          <p:cNvPr id="4" name="Slide Number Placeholder 3">
            <a:extLst>
              <a:ext uri="{FF2B5EF4-FFF2-40B4-BE49-F238E27FC236}">
                <a16:creationId xmlns:a16="http://schemas.microsoft.com/office/drawing/2014/main" id="{46A77880-53BA-4FF4-B1CB-E8A8039556C2}"/>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13</a:t>
            </a:fld>
            <a:endParaRPr lang="pt-PT" dirty="0"/>
          </a:p>
        </p:txBody>
      </p:sp>
    </p:spTree>
    <p:extLst>
      <p:ext uri="{BB962C8B-B14F-4D97-AF65-F5344CB8AC3E}">
        <p14:creationId xmlns:p14="http://schemas.microsoft.com/office/powerpoint/2010/main" val="275611478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02014-924B-454F-9DD0-D4A1070968A6}"/>
              </a:ext>
            </a:extLst>
          </p:cNvPr>
          <p:cNvSpPr>
            <a:spLocks noGrp="1"/>
          </p:cNvSpPr>
          <p:nvPr>
            <p:ph type="title"/>
          </p:nvPr>
        </p:nvSpPr>
        <p:spPr>
          <a:xfrm>
            <a:off x="481915" y="460337"/>
            <a:ext cx="10406318" cy="9293261"/>
          </a:xfrm>
        </p:spPr>
        <p:txBody>
          <a:bodyPr>
            <a:normAutofit/>
          </a:bodyPr>
          <a:lstStyle/>
          <a:p>
            <a:pPr marL="468313" indent="-66675"/>
            <a:r>
              <a:rPr lang="pt-PT" noProof="0" dirty="0" err="1">
                <a:solidFill>
                  <a:srgbClr val="000000"/>
                </a:solidFill>
              </a:rPr>
              <a:t>Avaliação</a:t>
            </a:r>
            <a:r>
              <a:rPr lang="pt-PT" noProof="0" dirty="0">
                <a:solidFill>
                  <a:srgbClr val="000000"/>
                </a:solidFill>
              </a:rPr>
              <a:t> de </a:t>
            </a:r>
            <a:r>
              <a:rPr lang="pt-PT" noProof="0" dirty="0" err="1">
                <a:solidFill>
                  <a:srgbClr val="000000"/>
                </a:solidFill>
              </a:rPr>
              <a:t>grupo</a:t>
            </a:r>
            <a:br>
              <a:rPr lang="pt-PT" noProof="0" dirty="0"/>
            </a:br>
            <a:br>
              <a:rPr lang="pt-PT" noProof="0" dirty="0"/>
            </a:br>
            <a:r>
              <a:rPr lang="pt-PT" sz="4000" b="0" noProof="0" dirty="0">
                <a:solidFill>
                  <a:srgbClr val="000000"/>
                </a:solidFill>
              </a:rPr>
              <a:t>O </a:t>
            </a:r>
            <a:r>
              <a:rPr lang="pt-PT" sz="4000" b="0" noProof="0" dirty="0" err="1">
                <a:solidFill>
                  <a:srgbClr val="000000"/>
                </a:solidFill>
              </a:rPr>
              <a:t>vosso</a:t>
            </a:r>
            <a:r>
              <a:rPr lang="pt-PT" sz="4000" b="0" noProof="0" dirty="0">
                <a:solidFill>
                  <a:srgbClr val="000000"/>
                </a:solidFill>
              </a:rPr>
              <a:t> flip chart </a:t>
            </a:r>
            <a:r>
              <a:rPr lang="pt-PT" sz="4000" b="0" noProof="0" dirty="0" err="1">
                <a:solidFill>
                  <a:srgbClr val="000000"/>
                </a:solidFill>
              </a:rPr>
              <a:t>deve</a:t>
            </a:r>
            <a:r>
              <a:rPr lang="pt-PT" sz="4000" b="0" noProof="0" dirty="0">
                <a:solidFill>
                  <a:srgbClr val="000000"/>
                </a:solidFill>
              </a:rPr>
              <a:t> </a:t>
            </a:r>
            <a:r>
              <a:rPr lang="pt-PT" sz="4000" b="0" noProof="0" dirty="0" err="1">
                <a:solidFill>
                  <a:srgbClr val="000000"/>
                </a:solidFill>
              </a:rPr>
              <a:t>ter</a:t>
            </a:r>
            <a:r>
              <a:rPr lang="pt-PT" sz="4000" b="0" noProof="0" dirty="0">
                <a:solidFill>
                  <a:srgbClr val="000000"/>
                </a:solidFill>
              </a:rPr>
              <a:t> </a:t>
            </a:r>
            <a:r>
              <a:rPr lang="pt-PT" sz="4000" b="0" noProof="0" dirty="0" err="1">
                <a:solidFill>
                  <a:srgbClr val="000000"/>
                </a:solidFill>
              </a:rPr>
              <a:t>este</a:t>
            </a:r>
            <a:r>
              <a:rPr lang="pt-PT" sz="4000" b="0" noProof="0" dirty="0">
                <a:solidFill>
                  <a:srgbClr val="000000"/>
                </a:solidFill>
              </a:rPr>
              <a:t> </a:t>
            </a:r>
            <a:r>
              <a:rPr lang="pt-PT" sz="4000" b="0" noProof="0" dirty="0" err="1">
                <a:solidFill>
                  <a:srgbClr val="000000"/>
                </a:solidFill>
              </a:rPr>
              <a:t>aspeto</a:t>
            </a:r>
            <a:r>
              <a:rPr lang="pt-PT" sz="4000" b="0" noProof="0" dirty="0">
                <a:solidFill>
                  <a:srgbClr val="000000"/>
                </a:solidFill>
              </a:rPr>
              <a:t>:</a:t>
            </a:r>
            <a:br>
              <a:rPr lang="pt-PT" noProof="0" dirty="0"/>
            </a:br>
            <a:r>
              <a:rPr lang="pt-PT" noProof="0" dirty="0"/>
              <a:t>     </a:t>
            </a:r>
            <a:r>
              <a:rPr lang="pt-PT" sz="4000" dirty="0" err="1">
                <a:solidFill>
                  <a:srgbClr val="000000"/>
                </a:solidFill>
              </a:rPr>
              <a:t>Três</a:t>
            </a:r>
            <a:r>
              <a:rPr lang="pt-PT" sz="4000" dirty="0">
                <a:solidFill>
                  <a:srgbClr val="000000"/>
                </a:solidFill>
              </a:rPr>
              <a:t> </a:t>
            </a:r>
            <a:r>
              <a:rPr lang="pt-PT" sz="4000" dirty="0" err="1">
                <a:solidFill>
                  <a:srgbClr val="000000"/>
                </a:solidFill>
              </a:rPr>
              <a:t>afirmações</a:t>
            </a:r>
            <a:r>
              <a:rPr lang="pt-PT" sz="4000" dirty="0">
                <a:solidFill>
                  <a:srgbClr val="000000"/>
                </a:solidFill>
              </a:rPr>
              <a:t> </a:t>
            </a:r>
            <a:r>
              <a:rPr lang="pt-PT" sz="4000" dirty="0" err="1">
                <a:solidFill>
                  <a:srgbClr val="000000"/>
                </a:solidFill>
              </a:rPr>
              <a:t>positivas</a:t>
            </a:r>
            <a:r>
              <a:rPr lang="pt-PT" sz="4000" noProof="0" dirty="0">
                <a:solidFill>
                  <a:srgbClr val="000000"/>
                </a:solidFill>
              </a:rPr>
              <a:t> (+) </a:t>
            </a:r>
            <a:r>
              <a:rPr lang="pt-PT" sz="4000" b="0" dirty="0">
                <a:solidFill>
                  <a:srgbClr val="000000"/>
                </a:solidFill>
              </a:rPr>
              <a:t>e</a:t>
            </a:r>
            <a:br>
              <a:rPr lang="pt-PT" sz="4000" noProof="0" dirty="0"/>
            </a:br>
            <a:br>
              <a:rPr lang="pt-PT" sz="4000" noProof="0" dirty="0"/>
            </a:br>
            <a:r>
              <a:rPr lang="pt-PT" sz="4000" noProof="0" dirty="0"/>
              <a:t>        </a:t>
            </a:r>
            <a:r>
              <a:rPr lang="pt-PT" sz="4000" dirty="0" err="1">
                <a:solidFill>
                  <a:srgbClr val="FF0000"/>
                </a:solidFill>
              </a:rPr>
              <a:t>três</a:t>
            </a:r>
            <a:r>
              <a:rPr lang="pt-PT" sz="4000" dirty="0">
                <a:solidFill>
                  <a:srgbClr val="FF0000"/>
                </a:solidFill>
              </a:rPr>
              <a:t> </a:t>
            </a:r>
            <a:r>
              <a:rPr lang="pt-PT" sz="4000" dirty="0" err="1">
                <a:solidFill>
                  <a:srgbClr val="FF0000"/>
                </a:solidFill>
              </a:rPr>
              <a:t>afirmações</a:t>
            </a:r>
            <a:r>
              <a:rPr lang="pt-PT" sz="4000" dirty="0">
                <a:solidFill>
                  <a:srgbClr val="FF0000"/>
                </a:solidFill>
              </a:rPr>
              <a:t> </a:t>
            </a:r>
            <a:r>
              <a:rPr lang="pt-PT" sz="4000" dirty="0" err="1">
                <a:solidFill>
                  <a:srgbClr val="FF0000"/>
                </a:solidFill>
              </a:rPr>
              <a:t>negativas</a:t>
            </a:r>
            <a:r>
              <a:rPr lang="pt-PT" sz="4000" noProof="0" dirty="0">
                <a:solidFill>
                  <a:srgbClr val="FF0000"/>
                </a:solidFill>
              </a:rPr>
              <a:t> (-)</a:t>
            </a:r>
            <a:br>
              <a:rPr lang="pt-PT" noProof="0" dirty="0"/>
            </a:br>
            <a:br>
              <a:rPr lang="pt-PT" noProof="0" dirty="0"/>
            </a:br>
            <a:r>
              <a:rPr lang="pt-PT" sz="4000" b="0" noProof="0" dirty="0">
                <a:solidFill>
                  <a:srgbClr val="000000"/>
                </a:solidFill>
              </a:rPr>
              <a:t>O vosso facilitador dará as instruções finais para este exercício.</a:t>
            </a:r>
          </a:p>
        </p:txBody>
      </p:sp>
      <p:sp>
        <p:nvSpPr>
          <p:cNvPr id="4" name="Slide Number Placeholder 3">
            <a:extLst>
              <a:ext uri="{FF2B5EF4-FFF2-40B4-BE49-F238E27FC236}">
                <a16:creationId xmlns:a16="http://schemas.microsoft.com/office/drawing/2014/main" id="{F0E8B454-F04C-4FFE-BBC8-DA7C28E85CDE}"/>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14</a:t>
            </a:fld>
            <a:endParaRPr lang="pt-PT" dirty="0"/>
          </a:p>
        </p:txBody>
      </p:sp>
      <mc:AlternateContent xmlns:mc="http://schemas.openxmlformats.org/markup-compatibility/2006" xmlns:p14="http://schemas.microsoft.com/office/powerpoint/2010/main">
        <mc:Choice Requires="p14">
          <p:contentPart p14:bwMode="auto" r:id="rId3">
            <p14:nvContentPartPr>
              <p14:cNvPr id="22" name="Ink 21">
                <a:extLst>
                  <a:ext uri="{FF2B5EF4-FFF2-40B4-BE49-F238E27FC236}">
                    <a16:creationId xmlns:a16="http://schemas.microsoft.com/office/drawing/2014/main" id="{9BCAA9F4-39A8-4F38-B1D6-C642FA5ACD61}"/>
                  </a:ext>
                </a:extLst>
              </p14:cNvPr>
              <p14:cNvContentPartPr/>
              <p14:nvPr/>
            </p14:nvContentPartPr>
            <p14:xfrm>
              <a:off x="18667106" y="8920976"/>
              <a:ext cx="360" cy="360"/>
            </p14:xfrm>
          </p:contentPart>
        </mc:Choice>
        <mc:Fallback xmlns="">
          <p:pic>
            <p:nvPicPr>
              <p:cNvPr id="22" name="Ink 21">
                <a:extLst>
                  <a:ext uri="{FF2B5EF4-FFF2-40B4-BE49-F238E27FC236}">
                    <a16:creationId xmlns:a16="http://schemas.microsoft.com/office/drawing/2014/main" id="{9BCAA9F4-39A8-4F38-B1D6-C642FA5ACD61}"/>
                  </a:ext>
                </a:extLst>
              </p:cNvPr>
              <p:cNvPicPr/>
              <p:nvPr/>
            </p:nvPicPr>
            <p:blipFill>
              <a:blip r:embed="rId4"/>
              <a:stretch>
                <a:fillRect/>
              </a:stretch>
            </p:blipFill>
            <p:spPr>
              <a:xfrm>
                <a:off x="18658106" y="8911976"/>
                <a:ext cx="18000" cy="18000"/>
              </a:xfrm>
              <a:prstGeom prst="rect">
                <a:avLst/>
              </a:prstGeom>
            </p:spPr>
          </p:pic>
        </mc:Fallback>
      </mc:AlternateContent>
      <p:pic>
        <p:nvPicPr>
          <p:cNvPr id="16" name="Picture 2" descr="White Flip Chart Board, Board Size (Inches): 20">
            <a:extLst>
              <a:ext uri="{FF2B5EF4-FFF2-40B4-BE49-F238E27FC236}">
                <a16:creationId xmlns:a16="http://schemas.microsoft.com/office/drawing/2014/main" id="{8D7BB8DE-E173-4BB0-8CE8-5E0DF5618569}"/>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0605669" y="1"/>
            <a:ext cx="6733874" cy="975359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DB001C9B-9A83-4F31-9DE0-FEE846B93154}"/>
              </a:ext>
            </a:extLst>
          </p:cNvPr>
          <p:cNvSpPr txBox="1"/>
          <p:nvPr/>
        </p:nvSpPr>
        <p:spPr>
          <a:xfrm>
            <a:off x="11140821" y="1070326"/>
            <a:ext cx="5664290"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4400" dirty="0">
                <a:solidFill>
                  <a:srgbClr val="000000"/>
                </a:solidFill>
                <a:latin typeface="MV Boli" panose="02000500030200090000" pitchFamily="2" charset="0"/>
                <a:cs typeface="MV Boli" panose="02000500030200090000" pitchFamily="2" charset="0"/>
              </a:rPr>
              <a:t>A</a:t>
            </a:r>
            <a:r>
              <a:rPr kumimoji="0" lang="pt-PT" sz="44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firmação</a:t>
            </a:r>
          </a:p>
        </p:txBody>
      </p:sp>
      <p:sp>
        <p:nvSpPr>
          <p:cNvPr id="21" name="TextBox 20">
            <a:extLst>
              <a:ext uri="{FF2B5EF4-FFF2-40B4-BE49-F238E27FC236}">
                <a16:creationId xmlns:a16="http://schemas.microsoft.com/office/drawing/2014/main" id="{54831D96-76D1-471F-B7B2-0E71FB4167B3}"/>
              </a:ext>
            </a:extLst>
          </p:cNvPr>
          <p:cNvSpPr txBox="1"/>
          <p:nvPr/>
        </p:nvSpPr>
        <p:spPr>
          <a:xfrm>
            <a:off x="11281743" y="2019822"/>
            <a:ext cx="5664290" cy="35958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3600" dirty="0">
                <a:solidFill>
                  <a:srgbClr val="000000"/>
                </a:solidFill>
                <a:latin typeface="MV Boli" panose="02000500030200090000" pitchFamily="2" charset="0"/>
                <a:cs typeface="MV Boli" panose="02000500030200090000" pitchFamily="2" charset="0"/>
              </a:rPr>
              <a:t>Um aspeto</a:t>
            </a:r>
          </a:p>
          <a:p>
            <a:pPr marL="0" marR="0" indent="0" algn="ctr" defTabSz="584200" rtl="0" fontAlgn="auto" latinLnBrk="0" hangingPunct="0">
              <a:lnSpc>
                <a:spcPct val="100000"/>
              </a:lnSpc>
              <a:spcBef>
                <a:spcPts val="0"/>
              </a:spcBef>
              <a:spcAft>
                <a:spcPts val="0"/>
              </a:spcAft>
              <a:buClrTx/>
              <a:buSzTx/>
              <a:buFontTx/>
              <a:buNone/>
              <a:tabLst/>
            </a:pPr>
            <a:r>
              <a:rPr kumimoji="0" lang="pt-PT" sz="36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Outro</a:t>
            </a:r>
          </a:p>
          <a:p>
            <a:r>
              <a:rPr kumimoji="0" lang="pt-PT" sz="36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Outro</a:t>
            </a:r>
            <a:endParaRPr lang="pt-PT" sz="3600" dirty="0">
              <a:solidFill>
                <a:srgbClr val="000000"/>
              </a:solidFill>
              <a:latin typeface="MV Boli" panose="02000500030200090000" pitchFamily="2" charset="0"/>
              <a:cs typeface="MV Boli" panose="02000500030200090000" pitchFamily="2" charset="0"/>
            </a:endParaRPr>
          </a:p>
          <a:p>
            <a:pPr marL="0" marR="0" indent="0" algn="ctr" defTabSz="584200" rtl="0" fontAlgn="auto" latinLnBrk="0" hangingPunct="0">
              <a:lnSpc>
                <a:spcPct val="100000"/>
              </a:lnSpc>
              <a:spcBef>
                <a:spcPts val="0"/>
              </a:spcBef>
              <a:spcAft>
                <a:spcPts val="0"/>
              </a:spcAft>
              <a:buClrTx/>
              <a:buSzTx/>
              <a:buFontTx/>
              <a:buNone/>
              <a:tabLst/>
            </a:pPr>
            <a:endParaRPr kumimoji="0" lang="pt-PT" sz="11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lang="pt-PT" sz="3600" dirty="0">
                <a:solidFill>
                  <a:srgbClr val="FF0000"/>
                </a:solidFill>
                <a:latin typeface="MV Boli" panose="02000500030200090000" pitchFamily="2" charset="0"/>
                <a:cs typeface="MV Boli" panose="02000500030200090000" pitchFamily="2" charset="0"/>
              </a:rPr>
              <a:t>Outro</a:t>
            </a:r>
          </a:p>
          <a:p>
            <a:pPr marL="0" marR="0" indent="0" algn="ctr" defTabSz="584200" rtl="0" fontAlgn="auto" latinLnBrk="0" hangingPunct="0">
              <a:lnSpc>
                <a:spcPct val="100000"/>
              </a:lnSpc>
              <a:spcBef>
                <a:spcPts val="0"/>
              </a:spcBef>
              <a:spcAft>
                <a:spcPts val="0"/>
              </a:spcAft>
              <a:buClrTx/>
              <a:buSzTx/>
              <a:buFontTx/>
              <a:buNone/>
              <a:tabLst/>
            </a:pPr>
            <a:r>
              <a:rPr kumimoji="0" lang="pt-PT" sz="3600" b="0" i="0" u="none" strike="noStrike" cap="none" spc="0" normalizeH="0" baseline="0" dirty="0">
                <a:ln>
                  <a:noFill/>
                </a:ln>
                <a:solidFill>
                  <a:srgbClr val="FF0000"/>
                </a:solidFill>
                <a:effectLst/>
                <a:uFillTx/>
                <a:latin typeface="MV Boli" panose="02000500030200090000" pitchFamily="2" charset="0"/>
                <a:cs typeface="MV Boli" panose="02000500030200090000" pitchFamily="2" charset="0"/>
                <a:sym typeface="Open Sans Regular"/>
              </a:rPr>
              <a:t>Outro</a:t>
            </a:r>
          </a:p>
          <a:p>
            <a:r>
              <a:rPr kumimoji="0" lang="pt-PT" sz="3600" b="0" i="0" u="none" strike="noStrike" cap="none" spc="0" normalizeH="0" baseline="0" dirty="0">
                <a:ln>
                  <a:noFill/>
                </a:ln>
                <a:solidFill>
                  <a:srgbClr val="FF0000"/>
                </a:solidFill>
                <a:effectLst/>
                <a:uFillTx/>
                <a:latin typeface="MV Boli" panose="02000500030200090000" pitchFamily="2" charset="0"/>
                <a:cs typeface="MV Boli" panose="02000500030200090000" pitchFamily="2" charset="0"/>
                <a:sym typeface="Open Sans Regular"/>
              </a:rPr>
              <a:t>Outro</a:t>
            </a:r>
          </a:p>
        </p:txBody>
      </p:sp>
      <p:sp>
        <p:nvSpPr>
          <p:cNvPr id="23" name="Freeform: Shape 22">
            <a:extLst>
              <a:ext uri="{FF2B5EF4-FFF2-40B4-BE49-F238E27FC236}">
                <a16:creationId xmlns:a16="http://schemas.microsoft.com/office/drawing/2014/main" id="{D6CBDF80-3832-4C6C-A58A-AAF9CB7609FD}"/>
              </a:ext>
            </a:extLst>
          </p:cNvPr>
          <p:cNvSpPr/>
          <p:nvPr/>
        </p:nvSpPr>
        <p:spPr>
          <a:xfrm>
            <a:off x="11858625" y="2555094"/>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pt-PT" sz="1800" b="0" i="0" u="none" strike="noStrike" cap="none" spc="0" normalizeH="0" baseline="0" dirty="0">
              <a:ln>
                <a:noFill/>
              </a:ln>
              <a:solidFill>
                <a:srgbClr val="000000"/>
              </a:solidFill>
              <a:effectLst/>
              <a:uFillTx/>
            </a:endParaRPr>
          </a:p>
        </p:txBody>
      </p:sp>
      <p:sp>
        <p:nvSpPr>
          <p:cNvPr id="24" name="Freeform: Shape 23">
            <a:extLst>
              <a:ext uri="{FF2B5EF4-FFF2-40B4-BE49-F238E27FC236}">
                <a16:creationId xmlns:a16="http://schemas.microsoft.com/office/drawing/2014/main" id="{2952CBB5-93FA-467A-A623-9733079B6B6A}"/>
              </a:ext>
            </a:extLst>
          </p:cNvPr>
          <p:cNvSpPr/>
          <p:nvPr/>
        </p:nvSpPr>
        <p:spPr>
          <a:xfrm>
            <a:off x="11904317" y="3063984"/>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pt-PT" sz="1800" b="0" i="0" u="none" strike="noStrike" cap="none" spc="0" normalizeH="0" baseline="0" dirty="0">
              <a:ln>
                <a:noFill/>
              </a:ln>
              <a:solidFill>
                <a:srgbClr val="000000"/>
              </a:solidFill>
              <a:effectLst/>
              <a:uFillTx/>
            </a:endParaRPr>
          </a:p>
        </p:txBody>
      </p:sp>
      <p:sp>
        <p:nvSpPr>
          <p:cNvPr id="25" name="Freeform: Shape 24">
            <a:extLst>
              <a:ext uri="{FF2B5EF4-FFF2-40B4-BE49-F238E27FC236}">
                <a16:creationId xmlns:a16="http://schemas.microsoft.com/office/drawing/2014/main" id="{CFC0900E-5BD4-449F-B8F6-1918ACC699FB}"/>
              </a:ext>
            </a:extLst>
          </p:cNvPr>
          <p:cNvSpPr/>
          <p:nvPr/>
        </p:nvSpPr>
        <p:spPr>
          <a:xfrm>
            <a:off x="11961353" y="4334512"/>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pt-PT" sz="1800" b="0" i="0" u="none" strike="noStrike" cap="none" spc="0" normalizeH="0" baseline="0" dirty="0">
              <a:ln>
                <a:noFill/>
              </a:ln>
              <a:solidFill>
                <a:srgbClr val="000000"/>
              </a:solidFill>
              <a:effectLst/>
              <a:uFillTx/>
            </a:endParaRPr>
          </a:p>
        </p:txBody>
      </p:sp>
      <p:sp>
        <p:nvSpPr>
          <p:cNvPr id="26" name="Freeform: Shape 25">
            <a:extLst>
              <a:ext uri="{FF2B5EF4-FFF2-40B4-BE49-F238E27FC236}">
                <a16:creationId xmlns:a16="http://schemas.microsoft.com/office/drawing/2014/main" id="{1BB1D793-B096-44FF-A6D9-7C8D401AA8EB}"/>
              </a:ext>
            </a:extLst>
          </p:cNvPr>
          <p:cNvSpPr/>
          <p:nvPr/>
        </p:nvSpPr>
        <p:spPr>
          <a:xfrm>
            <a:off x="12024872" y="4898051"/>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pt-PT" sz="1800" b="0" i="0" u="none" strike="noStrike" cap="none" spc="0" normalizeH="0" baseline="0" dirty="0">
              <a:ln>
                <a:noFill/>
              </a:ln>
              <a:solidFill>
                <a:srgbClr val="000000"/>
              </a:solidFill>
              <a:effectLst/>
              <a:uFillTx/>
            </a:endParaRPr>
          </a:p>
        </p:txBody>
      </p:sp>
      <p:sp>
        <p:nvSpPr>
          <p:cNvPr id="27" name="Freeform: Shape 26">
            <a:extLst>
              <a:ext uri="{FF2B5EF4-FFF2-40B4-BE49-F238E27FC236}">
                <a16:creationId xmlns:a16="http://schemas.microsoft.com/office/drawing/2014/main" id="{9A0749DE-0467-4F82-AB6F-E6186D3E9993}"/>
              </a:ext>
            </a:extLst>
          </p:cNvPr>
          <p:cNvSpPr/>
          <p:nvPr/>
        </p:nvSpPr>
        <p:spPr>
          <a:xfrm>
            <a:off x="11915775" y="1798092"/>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pt-PT" sz="1800" b="0" i="0" u="none" strike="noStrike" cap="none" spc="0" normalizeH="0" baseline="0" dirty="0">
              <a:ln>
                <a:noFill/>
              </a:ln>
              <a:solidFill>
                <a:srgbClr val="000000"/>
              </a:solidFill>
              <a:effectLst/>
              <a:uFillTx/>
            </a:endParaRPr>
          </a:p>
        </p:txBody>
      </p:sp>
      <p:sp>
        <p:nvSpPr>
          <p:cNvPr id="28" name="Freeform: Shape 27">
            <a:extLst>
              <a:ext uri="{FF2B5EF4-FFF2-40B4-BE49-F238E27FC236}">
                <a16:creationId xmlns:a16="http://schemas.microsoft.com/office/drawing/2014/main" id="{4D4F638E-9F61-42CC-A6B2-312594E77A2C}"/>
              </a:ext>
            </a:extLst>
          </p:cNvPr>
          <p:cNvSpPr/>
          <p:nvPr/>
        </p:nvSpPr>
        <p:spPr>
          <a:xfrm>
            <a:off x="11915775" y="3693262"/>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pt-PT" sz="1800" b="0" i="0" u="none" strike="noStrike" cap="none" spc="0" normalizeH="0" baseline="0" dirty="0">
              <a:ln>
                <a:noFill/>
              </a:ln>
              <a:solidFill>
                <a:srgbClr val="000000"/>
              </a:solidFill>
              <a:effectLst/>
              <a:uFillTx/>
            </a:endParaRPr>
          </a:p>
        </p:txBody>
      </p:sp>
      <p:sp>
        <p:nvSpPr>
          <p:cNvPr id="30" name="Freeform: Shape 29">
            <a:extLst>
              <a:ext uri="{FF2B5EF4-FFF2-40B4-BE49-F238E27FC236}">
                <a16:creationId xmlns:a16="http://schemas.microsoft.com/office/drawing/2014/main" id="{67A48C9F-E6F8-4AE6-B9D2-916F46BC3BF8}"/>
              </a:ext>
            </a:extLst>
          </p:cNvPr>
          <p:cNvSpPr/>
          <p:nvPr/>
        </p:nvSpPr>
        <p:spPr>
          <a:xfrm rot="5232158">
            <a:off x="10628728" y="3236015"/>
            <a:ext cx="4150481"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pt-PT" sz="1800" b="0" i="0" u="none" strike="noStrike" cap="none" spc="0" normalizeH="0" baseline="0" dirty="0">
              <a:ln>
                <a:noFill/>
              </a:ln>
              <a:solidFill>
                <a:srgbClr val="000000"/>
              </a:solidFill>
              <a:effectLst/>
              <a:uFillTx/>
            </a:endParaRPr>
          </a:p>
        </p:txBody>
      </p:sp>
      <p:sp>
        <p:nvSpPr>
          <p:cNvPr id="32" name="Freeform: Shape 31">
            <a:extLst>
              <a:ext uri="{FF2B5EF4-FFF2-40B4-BE49-F238E27FC236}">
                <a16:creationId xmlns:a16="http://schemas.microsoft.com/office/drawing/2014/main" id="{B34CBB66-75A1-45B2-899E-4721D2C75E81}"/>
              </a:ext>
            </a:extLst>
          </p:cNvPr>
          <p:cNvSpPr/>
          <p:nvPr/>
        </p:nvSpPr>
        <p:spPr>
          <a:xfrm rot="16200000">
            <a:off x="13211177" y="3339249"/>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pt-PT" sz="1800" b="0" i="0" u="none" strike="noStrike" cap="none" spc="0" normalizeH="0" baseline="0" dirty="0">
              <a:ln>
                <a:noFill/>
              </a:ln>
              <a:solidFill>
                <a:srgbClr val="000000"/>
              </a:solidFill>
              <a:effectLst/>
              <a:uFillTx/>
            </a:endParaRPr>
          </a:p>
        </p:txBody>
      </p:sp>
    </p:spTree>
    <p:extLst>
      <p:ext uri="{BB962C8B-B14F-4D97-AF65-F5344CB8AC3E}">
        <p14:creationId xmlns:p14="http://schemas.microsoft.com/office/powerpoint/2010/main" val="409108220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hite Flip Chart Board, Board Size (Inches): 20">
            <a:extLst>
              <a:ext uri="{FF2B5EF4-FFF2-40B4-BE49-F238E27FC236}">
                <a16:creationId xmlns:a16="http://schemas.microsoft.com/office/drawing/2014/main" id="{4DB544AF-7670-4303-978D-23249B79CDD6}"/>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605669" y="1"/>
            <a:ext cx="6733874" cy="97535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8D02014-924B-454F-9DD0-D4A1070968A6}"/>
              </a:ext>
            </a:extLst>
          </p:cNvPr>
          <p:cNvSpPr>
            <a:spLocks noGrp="1"/>
          </p:cNvSpPr>
          <p:nvPr>
            <p:ph type="title"/>
          </p:nvPr>
        </p:nvSpPr>
        <p:spPr>
          <a:xfrm>
            <a:off x="480364" y="460338"/>
            <a:ext cx="10407869" cy="9293261"/>
          </a:xfrm>
        </p:spPr>
        <p:txBody>
          <a:bodyPr>
            <a:normAutofit/>
          </a:bodyPr>
          <a:lstStyle/>
          <a:p>
            <a:pPr marL="468313" indent="-66675"/>
            <a:r>
              <a:rPr lang="pt-PT" noProof="0" dirty="0">
                <a:solidFill>
                  <a:srgbClr val="000000"/>
                </a:solidFill>
              </a:rPr>
              <a:t>Avaliação de grupo</a:t>
            </a:r>
            <a:br>
              <a:rPr lang="pt-PT" noProof="0" dirty="0"/>
            </a:br>
            <a:br>
              <a:rPr lang="pt-PT" noProof="0" dirty="0"/>
            </a:br>
            <a:r>
              <a:rPr lang="pt-PT" sz="4400" b="0" noProof="0" dirty="0">
                <a:solidFill>
                  <a:srgbClr val="000000"/>
                </a:solidFill>
              </a:rPr>
              <a:t>O vosso </a:t>
            </a:r>
            <a:r>
              <a:rPr lang="pt-PT" sz="4400" b="0" noProof="0" dirty="0" err="1">
                <a:solidFill>
                  <a:srgbClr val="000000"/>
                </a:solidFill>
              </a:rPr>
              <a:t>flip</a:t>
            </a:r>
            <a:r>
              <a:rPr lang="pt-PT" sz="4400" b="0" noProof="0" dirty="0">
                <a:solidFill>
                  <a:srgbClr val="000000"/>
                </a:solidFill>
              </a:rPr>
              <a:t> </a:t>
            </a:r>
            <a:r>
              <a:rPr lang="pt-PT" sz="4400" b="0" noProof="0" dirty="0" err="1">
                <a:solidFill>
                  <a:srgbClr val="000000"/>
                </a:solidFill>
              </a:rPr>
              <a:t>chart</a:t>
            </a:r>
            <a:r>
              <a:rPr lang="pt-PT" sz="4400" b="0" noProof="0" dirty="0">
                <a:solidFill>
                  <a:srgbClr val="000000"/>
                </a:solidFill>
              </a:rPr>
              <a:t> deve ter este aspeto:</a:t>
            </a:r>
            <a:br>
              <a:rPr lang="pt-PT" sz="4400" noProof="0" dirty="0"/>
            </a:br>
            <a:r>
              <a:rPr lang="pt-PT" sz="4400" noProof="0" dirty="0"/>
              <a:t>     </a:t>
            </a:r>
            <a:r>
              <a:rPr lang="pt-PT" sz="4400" dirty="0">
                <a:solidFill>
                  <a:srgbClr val="000000"/>
                </a:solidFill>
              </a:rPr>
              <a:t>Três afirmações positivas</a:t>
            </a:r>
            <a:r>
              <a:rPr lang="pt-PT" sz="4400" noProof="0" dirty="0">
                <a:solidFill>
                  <a:srgbClr val="000000"/>
                </a:solidFill>
              </a:rPr>
              <a:t> (+) </a:t>
            </a:r>
            <a:r>
              <a:rPr lang="pt-PT" sz="4400" b="0" dirty="0">
                <a:solidFill>
                  <a:srgbClr val="000000"/>
                </a:solidFill>
              </a:rPr>
              <a:t>e</a:t>
            </a:r>
            <a:br>
              <a:rPr lang="pt-PT" sz="4400" noProof="0" dirty="0"/>
            </a:br>
            <a:br>
              <a:rPr lang="pt-PT" sz="4400" noProof="0" dirty="0"/>
            </a:br>
            <a:r>
              <a:rPr lang="pt-PT" sz="4400" noProof="0" dirty="0"/>
              <a:t>        </a:t>
            </a:r>
            <a:r>
              <a:rPr lang="pt-PT" sz="4400" dirty="0">
                <a:solidFill>
                  <a:srgbClr val="FF0000"/>
                </a:solidFill>
              </a:rPr>
              <a:t>três afirmações negativas</a:t>
            </a:r>
            <a:r>
              <a:rPr lang="pt-PT" sz="4400" noProof="0" dirty="0">
                <a:solidFill>
                  <a:srgbClr val="FF0000"/>
                </a:solidFill>
              </a:rPr>
              <a:t> (-)</a:t>
            </a:r>
            <a:br>
              <a:rPr lang="pt-PT" sz="4400" noProof="0" dirty="0"/>
            </a:br>
            <a:br>
              <a:rPr lang="pt-PT" sz="4400" noProof="0" dirty="0"/>
            </a:br>
            <a:r>
              <a:rPr lang="pt-PT" sz="4400" b="0" noProof="0" dirty="0">
                <a:solidFill>
                  <a:srgbClr val="000000"/>
                </a:solidFill>
              </a:rPr>
              <a:t>O vosso facilitador dará as instruções finais para este exercício.</a:t>
            </a:r>
            <a:endParaRPr lang="en-GB" sz="4400" b="0" noProof="0" dirty="0">
              <a:solidFill>
                <a:srgbClr val="000000"/>
              </a:solidFill>
            </a:endParaRPr>
          </a:p>
        </p:txBody>
      </p:sp>
      <p:sp>
        <p:nvSpPr>
          <p:cNvPr id="4" name="Slide Number Placeholder 3">
            <a:extLst>
              <a:ext uri="{FF2B5EF4-FFF2-40B4-BE49-F238E27FC236}">
                <a16:creationId xmlns:a16="http://schemas.microsoft.com/office/drawing/2014/main" id="{F0E8B454-F04C-4FFE-BBC8-DA7C28E85CDE}"/>
              </a:ext>
            </a:extLst>
          </p:cNvPr>
          <p:cNvSpPr>
            <a:spLocks noGrp="1"/>
          </p:cNvSpPr>
          <p:nvPr>
            <p:ph type="sldNum" sz="quarter" idx="2"/>
          </p:nvPr>
        </p:nvSpPr>
        <p:spPr/>
        <p:txBody>
          <a:bodyPr/>
          <a:lstStyle/>
          <a:p>
            <a:fld id="{86CB4B4D-7CA3-9044-876B-883B54F8677D}" type="slidenum">
              <a:rPr lang="en-US" smtClean="0"/>
              <a:t>15</a:t>
            </a:fld>
            <a:endParaRPr lang="en-US" dirty="0"/>
          </a:p>
        </p:txBody>
      </p:sp>
      <mc:AlternateContent xmlns:mc="http://schemas.openxmlformats.org/markup-compatibility/2006" xmlns:p14="http://schemas.microsoft.com/office/powerpoint/2010/main">
        <mc:Choice Requires="p14">
          <p:contentPart p14:bwMode="auto" r:id="rId4">
            <p14:nvContentPartPr>
              <p14:cNvPr id="22" name="Ink 21">
                <a:extLst>
                  <a:ext uri="{FF2B5EF4-FFF2-40B4-BE49-F238E27FC236}">
                    <a16:creationId xmlns:a16="http://schemas.microsoft.com/office/drawing/2014/main" id="{9BCAA9F4-39A8-4F38-B1D6-C642FA5ACD61}"/>
                  </a:ext>
                </a:extLst>
              </p14:cNvPr>
              <p14:cNvContentPartPr/>
              <p14:nvPr/>
            </p14:nvContentPartPr>
            <p14:xfrm>
              <a:off x="18667106" y="8920976"/>
              <a:ext cx="360" cy="360"/>
            </p14:xfrm>
          </p:contentPart>
        </mc:Choice>
        <mc:Fallback xmlns="">
          <p:pic>
            <p:nvPicPr>
              <p:cNvPr id="22" name="Ink 21">
                <a:extLst>
                  <a:ext uri="{FF2B5EF4-FFF2-40B4-BE49-F238E27FC236}">
                    <a16:creationId xmlns:a16="http://schemas.microsoft.com/office/drawing/2014/main" id="{9BCAA9F4-39A8-4F38-B1D6-C642FA5ACD61}"/>
                  </a:ext>
                </a:extLst>
              </p:cNvPr>
              <p:cNvPicPr/>
              <p:nvPr/>
            </p:nvPicPr>
            <p:blipFill>
              <a:blip r:embed="rId5"/>
              <a:stretch>
                <a:fillRect/>
              </a:stretch>
            </p:blipFill>
            <p:spPr>
              <a:xfrm>
                <a:off x="18658106" y="8911976"/>
                <a:ext cx="18000" cy="18000"/>
              </a:xfrm>
              <a:prstGeom prst="rect">
                <a:avLst/>
              </a:prstGeom>
            </p:spPr>
          </p:pic>
        </mc:Fallback>
      </mc:AlternateContent>
      <p:sp>
        <p:nvSpPr>
          <p:cNvPr id="29" name="TextBox 28">
            <a:extLst>
              <a:ext uri="{FF2B5EF4-FFF2-40B4-BE49-F238E27FC236}">
                <a16:creationId xmlns:a16="http://schemas.microsoft.com/office/drawing/2014/main" id="{FA043C4C-7808-4BD5-9DBF-5B539BAE4120}"/>
              </a:ext>
            </a:extLst>
          </p:cNvPr>
          <p:cNvSpPr txBox="1"/>
          <p:nvPr/>
        </p:nvSpPr>
        <p:spPr>
          <a:xfrm>
            <a:off x="11140821" y="1070326"/>
            <a:ext cx="5664290"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400" b="0" i="0" u="none" strike="noStrike" cap="none" spc="0" normalizeH="0" baseline="0" dirty="0" err="1">
                <a:ln>
                  <a:noFill/>
                </a:ln>
                <a:solidFill>
                  <a:srgbClr val="000000"/>
                </a:solidFill>
                <a:effectLst/>
                <a:uFillTx/>
                <a:latin typeface="MV Boli" panose="02000500030200090000" pitchFamily="2" charset="0"/>
                <a:cs typeface="MV Boli" panose="02000500030200090000" pitchFamily="2" charset="0"/>
                <a:sym typeface="Open Sans Regular"/>
              </a:rPr>
              <a:t>Afirmação</a:t>
            </a:r>
            <a:endParaRPr kumimoji="0" lang="en-US" sz="44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p:txBody>
      </p:sp>
      <p:sp>
        <p:nvSpPr>
          <p:cNvPr id="31" name="TextBox 30">
            <a:extLst>
              <a:ext uri="{FF2B5EF4-FFF2-40B4-BE49-F238E27FC236}">
                <a16:creationId xmlns:a16="http://schemas.microsoft.com/office/drawing/2014/main" id="{1615C7E1-5CF7-40A3-85A5-AF7DB4440680}"/>
              </a:ext>
            </a:extLst>
          </p:cNvPr>
          <p:cNvSpPr txBox="1"/>
          <p:nvPr/>
        </p:nvSpPr>
        <p:spPr>
          <a:xfrm>
            <a:off x="11281743" y="2019822"/>
            <a:ext cx="5664290" cy="35958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000000"/>
                </a:solidFill>
                <a:latin typeface="MV Boli" panose="02000500030200090000" pitchFamily="2" charset="0"/>
                <a:cs typeface="MV Boli" panose="02000500030200090000" pitchFamily="2" charset="0"/>
              </a:rPr>
              <a:t>Um </a:t>
            </a:r>
            <a:r>
              <a:rPr lang="en-US" sz="3600" dirty="0" err="1">
                <a:solidFill>
                  <a:srgbClr val="000000"/>
                </a:solidFill>
                <a:latin typeface="MV Boli" panose="02000500030200090000" pitchFamily="2" charset="0"/>
                <a:cs typeface="MV Boli" panose="02000500030200090000" pitchFamily="2" charset="0"/>
              </a:rPr>
              <a:t>aspeto</a:t>
            </a:r>
            <a:endParaRPr lang="en-US" sz="3600" dirty="0">
              <a:solidFill>
                <a:srgbClr val="000000"/>
              </a:solidFill>
              <a:latin typeface="MV Boli" panose="02000500030200090000" pitchFamily="2" charset="0"/>
              <a:cs typeface="MV Boli" panose="02000500030200090000" pitchFamily="2" charset="0"/>
            </a:endParaRPr>
          </a:p>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Outro</a:t>
            </a:r>
          </a:p>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Outro</a:t>
            </a:r>
            <a:endParaRPr lang="en-US" sz="3600" dirty="0">
              <a:solidFill>
                <a:srgbClr val="000000"/>
              </a:solidFill>
              <a:latin typeface="MV Boli" panose="02000500030200090000" pitchFamily="2" charset="0"/>
              <a:cs typeface="MV Boli" panose="02000500030200090000" pitchFamily="2" charset="0"/>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11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FF0000"/>
                </a:solidFill>
                <a:latin typeface="MV Boli" panose="02000500030200090000" pitchFamily="2" charset="0"/>
                <a:cs typeface="MV Boli" panose="02000500030200090000" pitchFamily="2" charset="0"/>
              </a:rPr>
              <a:t>Outro</a:t>
            </a:r>
          </a:p>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FF0000"/>
                </a:solidFill>
                <a:latin typeface="MV Boli" panose="02000500030200090000" pitchFamily="2" charset="0"/>
                <a:cs typeface="MV Boli" panose="02000500030200090000" pitchFamily="2" charset="0"/>
              </a:rPr>
              <a:t>Outro</a:t>
            </a:r>
            <a:endParaRPr kumimoji="0" lang="en-US" sz="3600" b="0" i="0" u="none" strike="noStrike" cap="none" spc="0" normalizeH="0" baseline="0" dirty="0">
              <a:ln>
                <a:noFill/>
              </a:ln>
              <a:solidFill>
                <a:srgbClr val="FF0000"/>
              </a:solidFill>
              <a:effectLst/>
              <a:uFillTx/>
              <a:latin typeface="MV Boli" panose="02000500030200090000" pitchFamily="2" charset="0"/>
              <a:cs typeface="MV Boli" panose="02000500030200090000" pitchFamily="2" charset="0"/>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FF0000"/>
                </a:solidFill>
                <a:latin typeface="MV Boli" panose="02000500030200090000" pitchFamily="2" charset="0"/>
                <a:cs typeface="MV Boli" panose="02000500030200090000" pitchFamily="2" charset="0"/>
              </a:rPr>
              <a:t>Outro</a:t>
            </a:r>
            <a:endParaRPr kumimoji="0" lang="en-US" sz="3600" b="0" i="0" u="none" strike="noStrike" cap="none" spc="0" normalizeH="0" baseline="0" dirty="0">
              <a:ln>
                <a:noFill/>
              </a:ln>
              <a:solidFill>
                <a:srgbClr val="FF0000"/>
              </a:solidFill>
              <a:effectLst/>
              <a:uFillTx/>
              <a:latin typeface="MV Boli" panose="02000500030200090000" pitchFamily="2" charset="0"/>
              <a:cs typeface="MV Boli" panose="02000500030200090000" pitchFamily="2" charset="0"/>
              <a:sym typeface="Open Sans Regular"/>
            </a:endParaRPr>
          </a:p>
        </p:txBody>
      </p:sp>
      <p:sp>
        <p:nvSpPr>
          <p:cNvPr id="5" name="Freeform: Shape 4">
            <a:extLst>
              <a:ext uri="{FF2B5EF4-FFF2-40B4-BE49-F238E27FC236}">
                <a16:creationId xmlns:a16="http://schemas.microsoft.com/office/drawing/2014/main" id="{F0D2653D-CC34-4F16-A383-540B12683E00}"/>
              </a:ext>
            </a:extLst>
          </p:cNvPr>
          <p:cNvSpPr/>
          <p:nvPr/>
        </p:nvSpPr>
        <p:spPr>
          <a:xfrm>
            <a:off x="11858625" y="2555094"/>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1" name="Freeform: Shape 10">
            <a:extLst>
              <a:ext uri="{FF2B5EF4-FFF2-40B4-BE49-F238E27FC236}">
                <a16:creationId xmlns:a16="http://schemas.microsoft.com/office/drawing/2014/main" id="{9069715A-0B57-4F7D-A161-8EF6EEA10647}"/>
              </a:ext>
            </a:extLst>
          </p:cNvPr>
          <p:cNvSpPr/>
          <p:nvPr/>
        </p:nvSpPr>
        <p:spPr>
          <a:xfrm>
            <a:off x="11904317" y="3063984"/>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2" name="Freeform: Shape 11">
            <a:extLst>
              <a:ext uri="{FF2B5EF4-FFF2-40B4-BE49-F238E27FC236}">
                <a16:creationId xmlns:a16="http://schemas.microsoft.com/office/drawing/2014/main" id="{06A9AB27-252D-495C-8627-6DF2927EDEB4}"/>
              </a:ext>
            </a:extLst>
          </p:cNvPr>
          <p:cNvSpPr/>
          <p:nvPr/>
        </p:nvSpPr>
        <p:spPr>
          <a:xfrm>
            <a:off x="11961353" y="4334512"/>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3" name="Freeform: Shape 12">
            <a:extLst>
              <a:ext uri="{FF2B5EF4-FFF2-40B4-BE49-F238E27FC236}">
                <a16:creationId xmlns:a16="http://schemas.microsoft.com/office/drawing/2014/main" id="{8E2EA2BB-5A45-4032-8A5E-91158E38647A}"/>
              </a:ext>
            </a:extLst>
          </p:cNvPr>
          <p:cNvSpPr/>
          <p:nvPr/>
        </p:nvSpPr>
        <p:spPr>
          <a:xfrm>
            <a:off x="12024872" y="4898051"/>
            <a:ext cx="4329113" cy="88722"/>
          </a:xfrm>
          <a:custGeom>
            <a:avLst/>
            <a:gdLst>
              <a:gd name="connsiteX0" fmla="*/ 0 w 4329113"/>
              <a:gd name="connsiteY0" fmla="*/ 16656 h 88722"/>
              <a:gd name="connsiteX1" fmla="*/ 1257300 w 4329113"/>
              <a:gd name="connsiteY1" fmla="*/ 16656 h 88722"/>
              <a:gd name="connsiteX2" fmla="*/ 1328738 w 4329113"/>
              <a:gd name="connsiteY2" fmla="*/ 30944 h 88722"/>
              <a:gd name="connsiteX3" fmla="*/ 1414463 w 4329113"/>
              <a:gd name="connsiteY3" fmla="*/ 45231 h 88722"/>
              <a:gd name="connsiteX4" fmla="*/ 1457325 w 4329113"/>
              <a:gd name="connsiteY4" fmla="*/ 59519 h 88722"/>
              <a:gd name="connsiteX5" fmla="*/ 1500188 w 4329113"/>
              <a:gd name="connsiteY5" fmla="*/ 88094 h 88722"/>
              <a:gd name="connsiteX6" fmla="*/ 1700213 w 4329113"/>
              <a:gd name="connsiteY6" fmla="*/ 73806 h 88722"/>
              <a:gd name="connsiteX7" fmla="*/ 2243138 w 4329113"/>
              <a:gd name="connsiteY7" fmla="*/ 59519 h 88722"/>
              <a:gd name="connsiteX8" fmla="*/ 2314575 w 4329113"/>
              <a:gd name="connsiteY8" fmla="*/ 45231 h 88722"/>
              <a:gd name="connsiteX9" fmla="*/ 2371725 w 4329113"/>
              <a:gd name="connsiteY9" fmla="*/ 30944 h 88722"/>
              <a:gd name="connsiteX10" fmla="*/ 2528888 w 4329113"/>
              <a:gd name="connsiteY10" fmla="*/ 16656 h 88722"/>
              <a:gd name="connsiteX11" fmla="*/ 4329113 w 4329113"/>
              <a:gd name="connsiteY11" fmla="*/ 16656 h 88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29113" h="88722">
                <a:moveTo>
                  <a:pt x="0" y="16656"/>
                </a:moveTo>
                <a:cubicBezTo>
                  <a:pt x="590226" y="-3696"/>
                  <a:pt x="489632" y="-7334"/>
                  <a:pt x="1257300" y="16656"/>
                </a:cubicBezTo>
                <a:cubicBezTo>
                  <a:pt x="1281572" y="17415"/>
                  <a:pt x="1304845" y="26600"/>
                  <a:pt x="1328738" y="30944"/>
                </a:cubicBezTo>
                <a:cubicBezTo>
                  <a:pt x="1357240" y="36126"/>
                  <a:pt x="1385888" y="40469"/>
                  <a:pt x="1414463" y="45231"/>
                </a:cubicBezTo>
                <a:cubicBezTo>
                  <a:pt x="1428750" y="49994"/>
                  <a:pt x="1443855" y="52784"/>
                  <a:pt x="1457325" y="59519"/>
                </a:cubicBezTo>
                <a:cubicBezTo>
                  <a:pt x="1472684" y="67198"/>
                  <a:pt x="1483046" y="87086"/>
                  <a:pt x="1500188" y="88094"/>
                </a:cubicBezTo>
                <a:cubicBezTo>
                  <a:pt x="1566918" y="92019"/>
                  <a:pt x="1633418" y="76375"/>
                  <a:pt x="1700213" y="73806"/>
                </a:cubicBezTo>
                <a:cubicBezTo>
                  <a:pt x="1881117" y="66848"/>
                  <a:pt x="2062163" y="64281"/>
                  <a:pt x="2243138" y="59519"/>
                </a:cubicBezTo>
                <a:cubicBezTo>
                  <a:pt x="2266950" y="54756"/>
                  <a:pt x="2290869" y="50499"/>
                  <a:pt x="2314575" y="45231"/>
                </a:cubicBezTo>
                <a:cubicBezTo>
                  <a:pt x="2333744" y="40971"/>
                  <a:pt x="2352261" y="33539"/>
                  <a:pt x="2371725" y="30944"/>
                </a:cubicBezTo>
                <a:cubicBezTo>
                  <a:pt x="2423867" y="23992"/>
                  <a:pt x="2476286" y="17040"/>
                  <a:pt x="2528888" y="16656"/>
                </a:cubicBezTo>
                <a:lnTo>
                  <a:pt x="4329113" y="16656"/>
                </a:lnTo>
              </a:path>
            </a:pathLst>
          </a:custGeom>
          <a:noFill/>
          <a:ln w="25400" cap="flat">
            <a:solidFill>
              <a:srgbClr val="FF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8" name="Freeform: Shape 7">
            <a:extLst>
              <a:ext uri="{FF2B5EF4-FFF2-40B4-BE49-F238E27FC236}">
                <a16:creationId xmlns:a16="http://schemas.microsoft.com/office/drawing/2014/main" id="{08E13D8D-45DB-4297-BF07-7C4D09D364B5}"/>
              </a:ext>
            </a:extLst>
          </p:cNvPr>
          <p:cNvSpPr/>
          <p:nvPr/>
        </p:nvSpPr>
        <p:spPr>
          <a:xfrm>
            <a:off x="11915775" y="1798092"/>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7" name="Freeform: Shape 16">
            <a:extLst>
              <a:ext uri="{FF2B5EF4-FFF2-40B4-BE49-F238E27FC236}">
                <a16:creationId xmlns:a16="http://schemas.microsoft.com/office/drawing/2014/main" id="{EE8097AE-7FB1-4729-BB83-9BC632D33E23}"/>
              </a:ext>
            </a:extLst>
          </p:cNvPr>
          <p:cNvSpPr/>
          <p:nvPr/>
        </p:nvSpPr>
        <p:spPr>
          <a:xfrm>
            <a:off x="11915775" y="3693262"/>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8" name="Freeform: Shape 17">
            <a:extLst>
              <a:ext uri="{FF2B5EF4-FFF2-40B4-BE49-F238E27FC236}">
                <a16:creationId xmlns:a16="http://schemas.microsoft.com/office/drawing/2014/main" id="{D63F9DEB-9A72-4185-BD76-FB73FD896F98}"/>
              </a:ext>
            </a:extLst>
          </p:cNvPr>
          <p:cNvSpPr/>
          <p:nvPr/>
        </p:nvSpPr>
        <p:spPr>
          <a:xfrm rot="5232158">
            <a:off x="10628728" y="3236015"/>
            <a:ext cx="4150481"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9" name="Freeform: Shape 18">
            <a:extLst>
              <a:ext uri="{FF2B5EF4-FFF2-40B4-BE49-F238E27FC236}">
                <a16:creationId xmlns:a16="http://schemas.microsoft.com/office/drawing/2014/main" id="{0B622B2E-5E98-4676-BB89-31E5CE48F3BD}"/>
              </a:ext>
            </a:extLst>
          </p:cNvPr>
          <p:cNvSpPr/>
          <p:nvPr/>
        </p:nvSpPr>
        <p:spPr>
          <a:xfrm rot="16200000">
            <a:off x="13211177" y="3339249"/>
            <a:ext cx="4357688" cy="116433"/>
          </a:xfrm>
          <a:custGeom>
            <a:avLst/>
            <a:gdLst>
              <a:gd name="connsiteX0" fmla="*/ 0 w 4357688"/>
              <a:gd name="connsiteY0" fmla="*/ 116433 h 116433"/>
              <a:gd name="connsiteX1" fmla="*/ 1028700 w 4357688"/>
              <a:gd name="connsiteY1" fmla="*/ 102146 h 116433"/>
              <a:gd name="connsiteX2" fmla="*/ 1071563 w 4357688"/>
              <a:gd name="connsiteY2" fmla="*/ 73571 h 116433"/>
              <a:gd name="connsiteX3" fmla="*/ 1214438 w 4357688"/>
              <a:gd name="connsiteY3" fmla="*/ 87858 h 116433"/>
              <a:gd name="connsiteX4" fmla="*/ 2457450 w 4357688"/>
              <a:gd name="connsiteY4" fmla="*/ 73571 h 116433"/>
              <a:gd name="connsiteX5" fmla="*/ 2600325 w 4357688"/>
              <a:gd name="connsiteY5" fmla="*/ 59283 h 116433"/>
              <a:gd name="connsiteX6" fmla="*/ 2714625 w 4357688"/>
              <a:gd name="connsiteY6" fmla="*/ 16421 h 116433"/>
              <a:gd name="connsiteX7" fmla="*/ 3028950 w 4357688"/>
              <a:gd name="connsiteY7" fmla="*/ 2133 h 116433"/>
              <a:gd name="connsiteX8" fmla="*/ 3500438 w 4357688"/>
              <a:gd name="connsiteY8" fmla="*/ 16421 h 116433"/>
              <a:gd name="connsiteX9" fmla="*/ 3557588 w 4357688"/>
              <a:gd name="connsiteY9" fmla="*/ 102146 h 116433"/>
              <a:gd name="connsiteX10" fmla="*/ 4357688 w 4357688"/>
              <a:gd name="connsiteY10" fmla="*/ 87858 h 11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357688" h="116433">
                <a:moveTo>
                  <a:pt x="0" y="116433"/>
                </a:moveTo>
                <a:cubicBezTo>
                  <a:pt x="342900" y="111671"/>
                  <a:pt x="686041" y="115852"/>
                  <a:pt x="1028700" y="102146"/>
                </a:cubicBezTo>
                <a:cubicBezTo>
                  <a:pt x="1045858" y="101460"/>
                  <a:pt x="1054442" y="74888"/>
                  <a:pt x="1071563" y="73571"/>
                </a:cubicBezTo>
                <a:cubicBezTo>
                  <a:pt x="1119285" y="69900"/>
                  <a:pt x="1166813" y="83096"/>
                  <a:pt x="1214438" y="87858"/>
                </a:cubicBezTo>
                <a:lnTo>
                  <a:pt x="2457450" y="73571"/>
                </a:lnTo>
                <a:cubicBezTo>
                  <a:pt x="2505302" y="72584"/>
                  <a:pt x="2553525" y="69312"/>
                  <a:pt x="2600325" y="59283"/>
                </a:cubicBezTo>
                <a:cubicBezTo>
                  <a:pt x="2724101" y="32759"/>
                  <a:pt x="2591579" y="25886"/>
                  <a:pt x="2714625" y="16421"/>
                </a:cubicBezTo>
                <a:cubicBezTo>
                  <a:pt x="2819199" y="8377"/>
                  <a:pt x="2924175" y="6896"/>
                  <a:pt x="3028950" y="2133"/>
                </a:cubicBezTo>
                <a:cubicBezTo>
                  <a:pt x="3186113" y="6896"/>
                  <a:pt x="3345944" y="-12808"/>
                  <a:pt x="3500438" y="16421"/>
                </a:cubicBezTo>
                <a:cubicBezTo>
                  <a:pt x="3534182" y="22805"/>
                  <a:pt x="3557588" y="102146"/>
                  <a:pt x="3557588" y="102146"/>
                </a:cubicBezTo>
                <a:cubicBezTo>
                  <a:pt x="4291006" y="87178"/>
                  <a:pt x="4024264" y="87858"/>
                  <a:pt x="4357688" y="87858"/>
                </a:cubicBezTo>
              </a:path>
            </a:pathLst>
          </a:custGeom>
          <a:noFill/>
          <a:ln w="25400" cap="flat">
            <a:solidFill>
              <a:srgbClr val="00000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endParaRPr>
          </a:p>
        </p:txBody>
      </p:sp>
      <p:sp>
        <p:nvSpPr>
          <p:cNvPr id="16" name="TextBox 15">
            <a:extLst>
              <a:ext uri="{FF2B5EF4-FFF2-40B4-BE49-F238E27FC236}">
                <a16:creationId xmlns:a16="http://schemas.microsoft.com/office/drawing/2014/main" id="{3A4F3F7F-2D45-4D02-9AFE-7CA6FEBCAC92}"/>
              </a:ext>
            </a:extLst>
          </p:cNvPr>
          <p:cNvSpPr txBox="1"/>
          <p:nvPr/>
        </p:nvSpPr>
        <p:spPr>
          <a:xfrm rot="20361524">
            <a:off x="11175373" y="1179810"/>
            <a:ext cx="180628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800" dirty="0" err="1">
                <a:solidFill>
                  <a:srgbClr val="000000"/>
                </a:solidFill>
                <a:latin typeface="MV Boli" panose="02000500030200090000" pitchFamily="2" charset="0"/>
                <a:cs typeface="MV Boli" panose="02000500030200090000" pitchFamily="2" charset="0"/>
              </a:rPr>
              <a:t>Concordo</a:t>
            </a:r>
            <a:endParaRPr kumimoji="0" lang="en-US" sz="2800" b="0"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p:txBody>
      </p:sp>
      <p:sp>
        <p:nvSpPr>
          <p:cNvPr id="20" name="TextBox 19">
            <a:extLst>
              <a:ext uri="{FF2B5EF4-FFF2-40B4-BE49-F238E27FC236}">
                <a16:creationId xmlns:a16="http://schemas.microsoft.com/office/drawing/2014/main" id="{7A0D2F39-B5B2-401E-8516-51DAEC0B601F}"/>
              </a:ext>
            </a:extLst>
          </p:cNvPr>
          <p:cNvSpPr txBox="1"/>
          <p:nvPr/>
        </p:nvSpPr>
        <p:spPr>
          <a:xfrm rot="160661">
            <a:off x="15100243" y="1193018"/>
            <a:ext cx="1671276"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800" dirty="0" err="1">
                <a:solidFill>
                  <a:srgbClr val="FF0000"/>
                </a:solidFill>
                <a:latin typeface="MV Boli" panose="02000500030200090000" pitchFamily="2" charset="0"/>
                <a:cs typeface="MV Boli" panose="02000500030200090000" pitchFamily="2" charset="0"/>
              </a:rPr>
              <a:t>Discordo</a:t>
            </a:r>
            <a:endParaRPr kumimoji="0" lang="en-US" sz="2800" b="0" i="0" u="none" strike="noStrike" cap="none" spc="0" normalizeH="0" baseline="0" dirty="0">
              <a:ln>
                <a:noFill/>
              </a:ln>
              <a:solidFill>
                <a:srgbClr val="FF0000"/>
              </a:solidFill>
              <a:effectLst/>
              <a:uFillTx/>
              <a:latin typeface="MV Boli" panose="02000500030200090000" pitchFamily="2" charset="0"/>
              <a:cs typeface="MV Boli" panose="02000500030200090000" pitchFamily="2" charset="0"/>
              <a:sym typeface="Open Sans Regular"/>
            </a:endParaRPr>
          </a:p>
        </p:txBody>
      </p:sp>
    </p:spTree>
    <p:extLst>
      <p:ext uri="{BB962C8B-B14F-4D97-AF65-F5344CB8AC3E}">
        <p14:creationId xmlns:p14="http://schemas.microsoft.com/office/powerpoint/2010/main" val="274142654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7C47E-575F-4033-859B-E35C892D0779}"/>
              </a:ext>
            </a:extLst>
          </p:cNvPr>
          <p:cNvSpPr>
            <a:spLocks noGrp="1"/>
          </p:cNvSpPr>
          <p:nvPr>
            <p:ph type="title"/>
          </p:nvPr>
        </p:nvSpPr>
        <p:spPr>
          <a:xfrm>
            <a:off x="6817267" y="1038674"/>
            <a:ext cx="9777401" cy="1130300"/>
          </a:xfrm>
        </p:spPr>
        <p:txBody>
          <a:bodyPr>
            <a:noAutofit/>
          </a:bodyPr>
          <a:lstStyle/>
          <a:p>
            <a:r>
              <a:rPr lang="pt-PT" sz="4400" noProof="0" dirty="0">
                <a:solidFill>
                  <a:srgbClr val="000000"/>
                </a:solidFill>
              </a:rPr>
              <a:t>No final desta sessão, serão capazes de:</a:t>
            </a:r>
            <a:endParaRPr lang="en-GB" sz="4400" noProof="0" dirty="0">
              <a:solidFill>
                <a:srgbClr val="000000"/>
              </a:solidFill>
            </a:endParaRPr>
          </a:p>
        </p:txBody>
      </p:sp>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817267" y="2915354"/>
            <a:ext cx="9371001" cy="5682914"/>
          </a:xfrm>
        </p:spPr>
        <p:txBody>
          <a:bodyPr>
            <a:normAutofit fontScale="92500"/>
          </a:bodyPr>
          <a:lstStyle/>
          <a:p>
            <a:pPr marL="571500" indent="-571500">
              <a:buFont typeface="Arial" panose="020B0604020202020204" pitchFamily="34" charset="0"/>
              <a:buChar char="•"/>
            </a:pPr>
            <a:r>
              <a:rPr lang="pt-PT" noProof="0" dirty="0">
                <a:solidFill>
                  <a:srgbClr val="000000"/>
                </a:solidFill>
              </a:rPr>
              <a:t>Explicar os benefícios e melhor defender a utilização da Esfera</a:t>
            </a:r>
          </a:p>
          <a:p>
            <a:pPr marL="571500" indent="-571500">
              <a:buFont typeface="Arial" panose="020B0604020202020204" pitchFamily="34" charset="0"/>
              <a:buChar char="•"/>
            </a:pPr>
            <a:r>
              <a:rPr lang="pt-PT" noProof="0" dirty="0">
                <a:solidFill>
                  <a:srgbClr val="000000"/>
                </a:solidFill>
              </a:rPr>
              <a:t>Descrever, encontrar e utilizar ferramentas que vos ajudem a continuar a vossa aprendizagem e desenvolvimento na vida humanitária</a:t>
            </a:r>
          </a:p>
          <a:p>
            <a:pPr marL="571500" indent="-571500">
              <a:buFont typeface="Arial" panose="020B0604020202020204" pitchFamily="34" charset="0"/>
              <a:buChar char="•"/>
            </a:pPr>
            <a:r>
              <a:rPr lang="pt-PT" dirty="0">
                <a:solidFill>
                  <a:srgbClr val="000000"/>
                </a:solidFill>
              </a:rPr>
              <a:t>Rever</a:t>
            </a:r>
            <a:r>
              <a:rPr lang="pt-PT" noProof="0" dirty="0">
                <a:solidFill>
                  <a:srgbClr val="000000"/>
                </a:solidFill>
              </a:rPr>
              <a:t>, refletir sobre, e avaliar esta ação de formação e o que aprenderam</a:t>
            </a:r>
            <a:endParaRPr lang="en-GB" noProof="0" dirty="0">
              <a:solidFill>
                <a:srgbClr val="000000"/>
              </a:solidFill>
            </a:endParaRPr>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p:txBody>
          <a:bodyPr/>
          <a:lstStyle/>
          <a:p>
            <a:fld id="{86CB4B4D-7CA3-9044-876B-883B54F8677D}" type="slidenum">
              <a:rPr lang="en-US" smtClean="0"/>
              <a:pPr/>
              <a:t>2</a:t>
            </a:fld>
            <a:endParaRPr lang="en-US" dirty="0"/>
          </a:p>
        </p:txBody>
      </p:sp>
    </p:spTree>
    <p:extLst>
      <p:ext uri="{BB962C8B-B14F-4D97-AF65-F5344CB8AC3E}">
        <p14:creationId xmlns:p14="http://schemas.microsoft.com/office/powerpoint/2010/main" val="154256512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55906-5CE2-43E8-AC4E-3DA877847FD3}"/>
              </a:ext>
            </a:extLst>
          </p:cNvPr>
          <p:cNvSpPr>
            <a:spLocks noGrp="1"/>
          </p:cNvSpPr>
          <p:nvPr>
            <p:ph type="title"/>
          </p:nvPr>
        </p:nvSpPr>
        <p:spPr/>
        <p:txBody>
          <a:bodyPr/>
          <a:lstStyle/>
          <a:p>
            <a:r>
              <a:rPr lang="pt-PT" dirty="0">
                <a:solidFill>
                  <a:srgbClr val="000000"/>
                </a:solidFill>
              </a:rPr>
              <a:t>Lembram-se destes compromissos?</a:t>
            </a:r>
          </a:p>
        </p:txBody>
      </p:sp>
      <p:sp>
        <p:nvSpPr>
          <p:cNvPr id="4" name="Slide Number Placeholder 3">
            <a:extLst>
              <a:ext uri="{FF2B5EF4-FFF2-40B4-BE49-F238E27FC236}">
                <a16:creationId xmlns:a16="http://schemas.microsoft.com/office/drawing/2014/main" id="{6FC70A9C-6929-4D02-B7B5-1413915943FC}"/>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3</a:t>
            </a:fld>
            <a:endParaRPr lang="pt-PT" dirty="0"/>
          </a:p>
        </p:txBody>
      </p:sp>
      <p:sp>
        <p:nvSpPr>
          <p:cNvPr id="5" name="Oval 4">
            <a:extLst>
              <a:ext uri="{FF2B5EF4-FFF2-40B4-BE49-F238E27FC236}">
                <a16:creationId xmlns:a16="http://schemas.microsoft.com/office/drawing/2014/main" id="{B9037D7C-0BA3-4492-9342-33F529F25A96}"/>
              </a:ext>
            </a:extLst>
          </p:cNvPr>
          <p:cNvSpPr/>
          <p:nvPr/>
        </p:nvSpPr>
        <p:spPr>
          <a:xfrm>
            <a:off x="261629" y="1580794"/>
            <a:ext cx="5836749" cy="6636147"/>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6000" b="1" dirty="0">
                <a:solidFill>
                  <a:srgbClr val="000000"/>
                </a:solidFill>
              </a:rPr>
              <a:t>6</a:t>
            </a:r>
            <a:endParaRPr kumimoji="0" lang="pt-PT" sz="6000" b="1" i="0" u="none" strike="noStrike" cap="none" spc="0" normalizeH="0" baseline="0" dirty="0">
              <a:ln>
                <a:noFill/>
              </a:ln>
              <a:solidFill>
                <a:srgbClr val="000000"/>
              </a:solidFill>
              <a:effectLst/>
              <a:uFillTx/>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kumimoji="0" lang="pt-PT" sz="4000" b="1" i="0" u="none" strike="noStrike" cap="none" spc="0" normalizeH="0" baseline="0" dirty="0">
                <a:ln>
                  <a:noFill/>
                </a:ln>
                <a:solidFill>
                  <a:srgbClr val="000000"/>
                </a:solidFill>
                <a:effectLst/>
                <a:uFillTx/>
                <a:sym typeface="Open Sans Regular"/>
              </a:rPr>
              <a:t>A resposta humanitária é coordenada e complementar</a:t>
            </a:r>
          </a:p>
          <a:p>
            <a:pPr marL="0" marR="0" indent="0" algn="ctr" defTabSz="584200" rtl="0" fontAlgn="auto" latinLnBrk="0" hangingPunct="0">
              <a:lnSpc>
                <a:spcPct val="100000"/>
              </a:lnSpc>
              <a:spcBef>
                <a:spcPts val="0"/>
              </a:spcBef>
              <a:spcAft>
                <a:spcPts val="0"/>
              </a:spcAft>
              <a:buClrTx/>
              <a:buSzTx/>
              <a:buFontTx/>
              <a:buNone/>
              <a:tabLst/>
            </a:pPr>
            <a:endParaRPr kumimoji="0" lang="pt-PT" sz="4000" b="1" i="0" u="none" strike="noStrike" cap="none" spc="0" normalizeH="0" baseline="0" dirty="0">
              <a:ln>
                <a:noFill/>
              </a:ln>
              <a:solidFill>
                <a:srgbClr val="000000"/>
              </a:solidFill>
              <a:effectLst/>
              <a:uFillTx/>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kumimoji="0" lang="pt-PT" sz="4000" b="1" i="0" u="none" strike="noStrike" cap="none" spc="0" normalizeH="0" baseline="0" dirty="0">
              <a:ln>
                <a:noFill/>
              </a:ln>
              <a:solidFill>
                <a:srgbClr val="000000"/>
              </a:solidFill>
              <a:effectLst/>
              <a:uFillTx/>
              <a:sym typeface="Open Sans Regular"/>
            </a:endParaRPr>
          </a:p>
        </p:txBody>
      </p:sp>
      <p:sp>
        <p:nvSpPr>
          <p:cNvPr id="6" name="Oval 5">
            <a:extLst>
              <a:ext uri="{FF2B5EF4-FFF2-40B4-BE49-F238E27FC236}">
                <a16:creationId xmlns:a16="http://schemas.microsoft.com/office/drawing/2014/main" id="{85AD15C8-B494-46A4-960C-BCFA667FADB6}"/>
              </a:ext>
            </a:extLst>
          </p:cNvPr>
          <p:cNvSpPr/>
          <p:nvPr/>
        </p:nvSpPr>
        <p:spPr>
          <a:xfrm>
            <a:off x="11241883" y="715211"/>
            <a:ext cx="5836749" cy="8367316"/>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6000" b="1" dirty="0">
                <a:solidFill>
                  <a:srgbClr val="000000"/>
                </a:solidFill>
              </a:rPr>
              <a:t>8</a:t>
            </a:r>
          </a:p>
          <a:p>
            <a:pPr marL="0" marR="0" indent="0" algn="ctr" defTabSz="584200" rtl="0" fontAlgn="auto" latinLnBrk="0" hangingPunct="0">
              <a:lnSpc>
                <a:spcPct val="100000"/>
              </a:lnSpc>
              <a:spcBef>
                <a:spcPts val="0"/>
              </a:spcBef>
              <a:spcAft>
                <a:spcPts val="0"/>
              </a:spcAft>
              <a:buClrTx/>
              <a:buSzTx/>
              <a:buFontTx/>
              <a:buNone/>
              <a:tabLst/>
            </a:pPr>
            <a:r>
              <a:rPr lang="pt-PT" sz="4000" b="1" dirty="0">
                <a:solidFill>
                  <a:srgbClr val="000000"/>
                </a:solidFill>
              </a:rPr>
              <a:t>O pessoal é ajudado a executar o seu trabalho com eficácia e é tratado de forma justa e igualitária</a:t>
            </a:r>
            <a:endParaRPr kumimoji="0" lang="pt-PT" sz="4000" b="1" i="0" u="none" strike="noStrike" cap="none" spc="0" normalizeH="0" baseline="0" dirty="0">
              <a:ln>
                <a:noFill/>
              </a:ln>
              <a:solidFill>
                <a:srgbClr val="000000"/>
              </a:solidFill>
              <a:effectLst/>
              <a:uFillTx/>
              <a:sym typeface="Open Sans Regular"/>
            </a:endParaRPr>
          </a:p>
        </p:txBody>
      </p:sp>
      <p:sp>
        <p:nvSpPr>
          <p:cNvPr id="7" name="Oval 6">
            <a:extLst>
              <a:ext uri="{FF2B5EF4-FFF2-40B4-BE49-F238E27FC236}">
                <a16:creationId xmlns:a16="http://schemas.microsoft.com/office/drawing/2014/main" id="{72C7DDFC-B66E-4653-AFF5-37DAE95AC355}"/>
              </a:ext>
            </a:extLst>
          </p:cNvPr>
          <p:cNvSpPr/>
          <p:nvPr/>
        </p:nvSpPr>
        <p:spPr>
          <a:xfrm>
            <a:off x="4778477" y="1148002"/>
            <a:ext cx="7214688" cy="7501731"/>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6000" b="1" i="0" u="none" strike="noStrike" cap="none" spc="0" normalizeH="0" baseline="0" dirty="0">
                <a:ln>
                  <a:noFill/>
                </a:ln>
                <a:solidFill>
                  <a:srgbClr val="000000"/>
                </a:solidFill>
                <a:effectLst/>
                <a:uFillTx/>
                <a:sym typeface="Open Sans Regular"/>
              </a:rPr>
              <a:t>7</a:t>
            </a:r>
          </a:p>
          <a:p>
            <a:pPr marR="0" algn="ctr" defTabSz="584200" rtl="0" fontAlgn="auto" latinLnBrk="0" hangingPunct="0">
              <a:lnSpc>
                <a:spcPct val="100000"/>
              </a:lnSpc>
              <a:spcBef>
                <a:spcPts val="0"/>
              </a:spcBef>
              <a:spcAft>
                <a:spcPts val="0"/>
              </a:spcAft>
              <a:buClrTx/>
              <a:buSzTx/>
              <a:buFontTx/>
              <a:buNone/>
              <a:tabLst/>
            </a:pPr>
            <a:r>
              <a:rPr kumimoji="0" lang="pt-PT" sz="4000" b="1" i="0" u="none" strike="noStrike" cap="none" spc="0" normalizeH="0" baseline="0" dirty="0">
                <a:ln>
                  <a:noFill/>
                </a:ln>
                <a:solidFill>
                  <a:srgbClr val="000000"/>
                </a:solidFill>
                <a:effectLst/>
                <a:uFillTx/>
                <a:sym typeface="Open Sans Regular"/>
              </a:rPr>
              <a:t>Os agentes</a:t>
            </a:r>
            <a:r>
              <a:rPr lang="pt-PT" sz="4000" b="1" dirty="0">
                <a:solidFill>
                  <a:srgbClr val="000000"/>
                </a:solidFill>
              </a:rPr>
              <a:t> humanitários estão em processo de aperfeiçoamento e aprendizagem constante</a:t>
            </a:r>
            <a:endParaRPr kumimoji="0" lang="pt-PT" sz="4000" b="1" i="0" u="none" strike="noStrike" cap="none" spc="0" normalizeH="0" baseline="0" dirty="0">
              <a:ln>
                <a:noFill/>
              </a:ln>
              <a:solidFill>
                <a:srgbClr val="000000"/>
              </a:solidFill>
              <a:effectLst/>
              <a:uFillTx/>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kumimoji="0" lang="pt-PT" sz="4000" b="1" i="0" u="none" strike="noStrike" cap="none" spc="0" normalizeH="0" baseline="0" dirty="0">
              <a:ln>
                <a:noFill/>
              </a:ln>
              <a:solidFill>
                <a:schemeClr val="bg1"/>
              </a:solidFill>
              <a:effectLst/>
              <a:uFillTx/>
              <a:sym typeface="Open Sans Regular"/>
            </a:endParaRPr>
          </a:p>
        </p:txBody>
      </p:sp>
    </p:spTree>
    <p:extLst>
      <p:ext uri="{BB962C8B-B14F-4D97-AF65-F5344CB8AC3E}">
        <p14:creationId xmlns:p14="http://schemas.microsoft.com/office/powerpoint/2010/main" val="261462555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D9BB3-9B1B-4706-A99B-460D4F2BDCAA}"/>
              </a:ext>
            </a:extLst>
          </p:cNvPr>
          <p:cNvSpPr>
            <a:spLocks noGrp="1"/>
          </p:cNvSpPr>
          <p:nvPr>
            <p:ph type="title"/>
          </p:nvPr>
        </p:nvSpPr>
        <p:spPr>
          <a:xfrm>
            <a:off x="0" y="96212"/>
            <a:ext cx="17035670" cy="1130300"/>
          </a:xfrm>
        </p:spPr>
        <p:txBody>
          <a:bodyPr>
            <a:normAutofit/>
          </a:bodyPr>
          <a:lstStyle/>
          <a:p>
            <a:pPr algn="ctr"/>
            <a:r>
              <a:rPr lang="pt-PT" sz="5600" dirty="0">
                <a:solidFill>
                  <a:srgbClr val="000000"/>
                </a:solidFill>
              </a:rPr>
              <a:t>Utilizar a Esfera para a coordenação e a qualidade</a:t>
            </a:r>
          </a:p>
        </p:txBody>
      </p:sp>
      <p:sp>
        <p:nvSpPr>
          <p:cNvPr id="4" name="Slide Number Placeholder 3">
            <a:extLst>
              <a:ext uri="{FF2B5EF4-FFF2-40B4-BE49-F238E27FC236}">
                <a16:creationId xmlns:a16="http://schemas.microsoft.com/office/drawing/2014/main" id="{1757BAE9-40F2-4965-9346-F5B458B3280C}"/>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4</a:t>
            </a:fld>
            <a:endParaRPr lang="pt-PT"/>
          </a:p>
        </p:txBody>
      </p:sp>
      <p:sp>
        <p:nvSpPr>
          <p:cNvPr id="6" name="Oval 5">
            <a:extLst>
              <a:ext uri="{FF2B5EF4-FFF2-40B4-BE49-F238E27FC236}">
                <a16:creationId xmlns:a16="http://schemas.microsoft.com/office/drawing/2014/main" id="{7F553EF0-009B-42AD-8367-C38CF7F0868B}"/>
              </a:ext>
            </a:extLst>
          </p:cNvPr>
          <p:cNvSpPr/>
          <p:nvPr/>
        </p:nvSpPr>
        <p:spPr>
          <a:xfrm>
            <a:off x="826123" y="1491557"/>
            <a:ext cx="6646068" cy="6636147"/>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6000" b="1">
                <a:solidFill>
                  <a:srgbClr val="000000"/>
                </a:solidFill>
              </a:rPr>
              <a:t>6</a:t>
            </a:r>
            <a:endParaRPr kumimoji="0" lang="pt-PT" sz="6000" b="1" i="0" u="none" strike="noStrike" cap="none" spc="0" normalizeH="0" baseline="0">
              <a:ln>
                <a:noFill/>
              </a:ln>
              <a:solidFill>
                <a:srgbClr val="000000"/>
              </a:solidFill>
              <a:effectLst/>
              <a:uFillTx/>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kumimoji="0" lang="pt-PT" sz="4000" b="1" i="0" u="none" strike="noStrike" cap="none" spc="0" normalizeH="0" baseline="0">
                <a:ln>
                  <a:noFill/>
                </a:ln>
                <a:solidFill>
                  <a:srgbClr val="000000"/>
                </a:solidFill>
                <a:effectLst/>
                <a:uFillTx/>
                <a:latin typeface="Open Sans Regular"/>
                <a:ea typeface="Open Sans Regular"/>
                <a:cs typeface="Open Sans Regular"/>
                <a:sym typeface="Open Sans Regular"/>
              </a:rPr>
              <a:t>A resposta humanitária é coordenada e complementar</a:t>
            </a:r>
          </a:p>
          <a:p>
            <a:pPr marL="0" marR="0" indent="0" algn="ctr" defTabSz="584200" rtl="0" fontAlgn="auto" latinLnBrk="0" hangingPunct="0">
              <a:lnSpc>
                <a:spcPct val="100000"/>
              </a:lnSpc>
              <a:spcBef>
                <a:spcPts val="0"/>
              </a:spcBef>
              <a:spcAft>
                <a:spcPts val="0"/>
              </a:spcAft>
              <a:buClrTx/>
              <a:buSzTx/>
              <a:buFontTx/>
              <a:buNone/>
              <a:tabLst/>
            </a:pPr>
            <a:endParaRPr kumimoji="0" lang="pt-PT" sz="4000" b="1" i="0" u="none" strike="noStrike" cap="none" spc="0" normalizeH="0" baseline="0">
              <a:ln>
                <a:noFill/>
              </a:ln>
              <a:solidFill>
                <a:srgbClr val="000000"/>
              </a:solidFill>
              <a:effectLst/>
              <a:uFillTx/>
              <a:latin typeface="Open Sans Regular"/>
              <a:ea typeface="Open Sans Regular"/>
              <a:cs typeface="Open Sans Regular"/>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kumimoji="0" lang="pt-PT" sz="4000" b="1" i="0" u="none" strike="noStrike" cap="none" spc="0" normalizeH="0" baseline="0">
              <a:ln>
                <a:noFill/>
              </a:ln>
              <a:solidFill>
                <a:srgbClr val="000000"/>
              </a:solidFill>
              <a:effectLst/>
              <a:uFillTx/>
              <a:latin typeface="Open Sans Regular"/>
              <a:ea typeface="Open Sans Regular"/>
              <a:cs typeface="Open Sans Regular"/>
              <a:sym typeface="Open Sans Regular"/>
            </a:endParaRPr>
          </a:p>
        </p:txBody>
      </p:sp>
      <p:sp>
        <p:nvSpPr>
          <p:cNvPr id="7" name="TextBox 6">
            <a:extLst>
              <a:ext uri="{FF2B5EF4-FFF2-40B4-BE49-F238E27FC236}">
                <a16:creationId xmlns:a16="http://schemas.microsoft.com/office/drawing/2014/main" id="{347BF970-6946-4E52-94FD-74B1E76CE5F7}"/>
              </a:ext>
            </a:extLst>
          </p:cNvPr>
          <p:cNvSpPr txBox="1"/>
          <p:nvPr/>
        </p:nvSpPr>
        <p:spPr>
          <a:xfrm>
            <a:off x="7912847" y="2272401"/>
            <a:ext cx="8350410" cy="527323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pt-PT" sz="4800" dirty="0">
                <a:solidFill>
                  <a:srgbClr val="000000"/>
                </a:solidFill>
              </a:rPr>
              <a:t>Como se pode fazer isto na prática</a:t>
            </a:r>
            <a:r>
              <a:rPr kumimoji="0" lang="pt-PT" sz="4800" b="0" i="0" u="none" strike="noStrike" cap="none" spc="0" normalizeH="0" baseline="0" dirty="0">
                <a:ln>
                  <a:noFill/>
                </a:ln>
                <a:solidFill>
                  <a:srgbClr val="000000"/>
                </a:solidFill>
                <a:effectLst/>
                <a:uFillTx/>
                <a:sym typeface="Open Sans Regular"/>
              </a:rPr>
              <a:t>? </a:t>
            </a:r>
          </a:p>
          <a:p>
            <a:pPr marL="0" marR="0" indent="0" algn="l" defTabSz="584200" rtl="0" fontAlgn="auto" latinLnBrk="0" hangingPunct="0">
              <a:lnSpc>
                <a:spcPct val="100000"/>
              </a:lnSpc>
              <a:spcBef>
                <a:spcPts val="0"/>
              </a:spcBef>
              <a:spcAft>
                <a:spcPts val="0"/>
              </a:spcAft>
              <a:buClrTx/>
              <a:buSzTx/>
              <a:buFontTx/>
              <a:buNone/>
              <a:tabLst/>
            </a:pPr>
            <a:endParaRPr lang="pt-PT" sz="4800" dirty="0">
              <a:solidFill>
                <a:srgbClr val="000000"/>
              </a:solidFill>
            </a:endParaRPr>
          </a:p>
          <a:p>
            <a:pPr marL="0" marR="0" indent="0" algn="l" defTabSz="584200" rtl="0" fontAlgn="auto" latinLnBrk="0" hangingPunct="0">
              <a:lnSpc>
                <a:spcPct val="100000"/>
              </a:lnSpc>
              <a:spcBef>
                <a:spcPts val="0"/>
              </a:spcBef>
              <a:spcAft>
                <a:spcPts val="0"/>
              </a:spcAft>
              <a:buClrTx/>
              <a:buSzTx/>
              <a:buFontTx/>
              <a:buNone/>
              <a:tabLst/>
            </a:pPr>
            <a:r>
              <a:rPr kumimoji="0" lang="pt-PT" sz="4800" b="0" i="0" u="none" strike="noStrike" cap="none" spc="0" normalizeH="0" baseline="0" dirty="0">
                <a:ln>
                  <a:noFill/>
                </a:ln>
                <a:solidFill>
                  <a:srgbClr val="000000"/>
                </a:solidFill>
                <a:effectLst/>
                <a:uFillTx/>
                <a:sym typeface="Open Sans Regular"/>
              </a:rPr>
              <a:t>Enumerem cinco atividades que vocês ou as </a:t>
            </a:r>
            <a:r>
              <a:rPr lang="pt-PT" sz="4800" dirty="0">
                <a:solidFill>
                  <a:srgbClr val="000000"/>
                </a:solidFill>
              </a:rPr>
              <a:t>vossas </a:t>
            </a:r>
            <a:r>
              <a:rPr kumimoji="0" lang="pt-PT" sz="4800" b="0" i="0" u="none" strike="noStrike" cap="none" spc="0" normalizeH="0" baseline="0" dirty="0">
                <a:ln>
                  <a:noFill/>
                </a:ln>
                <a:solidFill>
                  <a:srgbClr val="000000"/>
                </a:solidFill>
                <a:effectLst/>
                <a:uFillTx/>
                <a:sym typeface="Open Sans Regular"/>
              </a:rPr>
              <a:t>organizações possam fazer para o conseguir.</a:t>
            </a:r>
          </a:p>
        </p:txBody>
      </p:sp>
    </p:spTree>
    <p:extLst>
      <p:ext uri="{BB962C8B-B14F-4D97-AF65-F5344CB8AC3E}">
        <p14:creationId xmlns:p14="http://schemas.microsoft.com/office/powerpoint/2010/main" val="280760596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5EC33-C7BA-49E0-A950-6ACDD9B6D125}"/>
              </a:ext>
            </a:extLst>
          </p:cNvPr>
          <p:cNvSpPr>
            <a:spLocks noGrp="1"/>
          </p:cNvSpPr>
          <p:nvPr>
            <p:ph type="title"/>
          </p:nvPr>
        </p:nvSpPr>
        <p:spPr>
          <a:xfrm>
            <a:off x="392704" y="70423"/>
            <a:ext cx="15476561" cy="1130300"/>
          </a:xfrm>
        </p:spPr>
        <p:txBody>
          <a:bodyPr>
            <a:normAutofit fontScale="90000"/>
          </a:bodyPr>
          <a:lstStyle/>
          <a:p>
            <a:r>
              <a:rPr lang="pt-PT">
                <a:solidFill>
                  <a:srgbClr val="000000"/>
                </a:solidFill>
              </a:rPr>
              <a:t>Utilizar a Esfera para aprender e melhorar</a:t>
            </a:r>
          </a:p>
        </p:txBody>
      </p:sp>
      <p:sp>
        <p:nvSpPr>
          <p:cNvPr id="4" name="Slide Number Placeholder 3">
            <a:extLst>
              <a:ext uri="{FF2B5EF4-FFF2-40B4-BE49-F238E27FC236}">
                <a16:creationId xmlns:a16="http://schemas.microsoft.com/office/drawing/2014/main" id="{A28F7A50-C05F-4C22-850E-AACF38843EE8}"/>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5</a:t>
            </a:fld>
            <a:endParaRPr lang="pt-PT"/>
          </a:p>
        </p:txBody>
      </p:sp>
      <p:sp>
        <p:nvSpPr>
          <p:cNvPr id="5" name="Oval 4">
            <a:extLst>
              <a:ext uri="{FF2B5EF4-FFF2-40B4-BE49-F238E27FC236}">
                <a16:creationId xmlns:a16="http://schemas.microsoft.com/office/drawing/2014/main" id="{33F0A1B3-E944-44F9-B810-8323ECFEDEE1}"/>
              </a:ext>
            </a:extLst>
          </p:cNvPr>
          <p:cNvSpPr/>
          <p:nvPr/>
        </p:nvSpPr>
        <p:spPr>
          <a:xfrm>
            <a:off x="743260" y="573991"/>
            <a:ext cx="6646068" cy="8367316"/>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6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7</a:t>
            </a:r>
          </a:p>
          <a:p>
            <a:pPr marL="0" marR="0" indent="0" algn="ctr" defTabSz="584200" rtl="0" fontAlgn="auto" latinLnBrk="0" hangingPunct="0">
              <a:lnSpc>
                <a:spcPct val="100000"/>
              </a:lnSpc>
              <a:spcBef>
                <a:spcPts val="0"/>
              </a:spcBef>
              <a:spcAft>
                <a:spcPts val="0"/>
              </a:spcAft>
              <a:buClrTx/>
              <a:buSzTx/>
              <a:buFontTx/>
              <a:buNone/>
              <a:tabLst/>
            </a:pPr>
            <a:r>
              <a:rPr kumimoji="0" lang="pt-PT" sz="4000" b="1" i="0" u="none" strike="noStrike" cap="none" spc="0" normalizeH="0" baseline="0" dirty="0">
                <a:ln>
                  <a:noFill/>
                </a:ln>
                <a:solidFill>
                  <a:srgbClr val="000000"/>
                </a:solidFill>
                <a:effectLst/>
                <a:uFillTx/>
                <a:sym typeface="Open Sans Regular"/>
              </a:rPr>
              <a:t>Os agentes</a:t>
            </a:r>
            <a:r>
              <a:rPr lang="pt-PT" sz="4000" b="1" dirty="0">
                <a:solidFill>
                  <a:srgbClr val="000000"/>
                </a:solidFill>
              </a:rPr>
              <a:t> humanitários estão em processo de aperfeiçoamento  e aprendizagem constante</a:t>
            </a:r>
            <a:endParaRPr kumimoji="0" lang="pt-PT"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kumimoji="0" lang="pt-PT"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8" name="TextBox 7">
            <a:extLst>
              <a:ext uri="{FF2B5EF4-FFF2-40B4-BE49-F238E27FC236}">
                <a16:creationId xmlns:a16="http://schemas.microsoft.com/office/drawing/2014/main" id="{4B2FB5AC-C66D-41BA-A211-B03F29800C16}"/>
              </a:ext>
            </a:extLst>
          </p:cNvPr>
          <p:cNvSpPr txBox="1"/>
          <p:nvPr/>
        </p:nvSpPr>
        <p:spPr>
          <a:xfrm>
            <a:off x="7912847" y="2272401"/>
            <a:ext cx="8415724" cy="527323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pt-PT" sz="4800" dirty="0">
                <a:solidFill>
                  <a:srgbClr val="000000"/>
                </a:solidFill>
              </a:rPr>
              <a:t>Como se pode fazer isto na prática</a:t>
            </a:r>
            <a:r>
              <a:rPr kumimoji="0" lang="pt-PT" sz="4800" b="0" i="0" u="none" strike="noStrike" cap="none" spc="0" normalizeH="0" baseline="0" dirty="0">
                <a:ln>
                  <a:noFill/>
                </a:ln>
                <a:solidFill>
                  <a:srgbClr val="000000"/>
                </a:solidFill>
                <a:effectLst/>
                <a:uFillTx/>
                <a:sym typeface="Open Sans Regular"/>
              </a:rPr>
              <a:t>? </a:t>
            </a:r>
          </a:p>
          <a:p>
            <a:pPr marL="0" marR="0" indent="0" algn="l" defTabSz="584200" rtl="0" fontAlgn="auto" latinLnBrk="0" hangingPunct="0">
              <a:lnSpc>
                <a:spcPct val="100000"/>
              </a:lnSpc>
              <a:spcBef>
                <a:spcPts val="0"/>
              </a:spcBef>
              <a:spcAft>
                <a:spcPts val="0"/>
              </a:spcAft>
              <a:buClrTx/>
              <a:buSzTx/>
              <a:buFontTx/>
              <a:buNone/>
              <a:tabLst/>
            </a:pPr>
            <a:endParaRPr lang="pt-PT" sz="4800" dirty="0">
              <a:solidFill>
                <a:srgbClr val="000000"/>
              </a:solidFill>
            </a:endParaRPr>
          </a:p>
          <a:p>
            <a:pPr marL="0" marR="0" indent="0" algn="l" defTabSz="584200" rtl="0" fontAlgn="auto" latinLnBrk="0" hangingPunct="0">
              <a:lnSpc>
                <a:spcPct val="100000"/>
              </a:lnSpc>
              <a:spcBef>
                <a:spcPts val="0"/>
              </a:spcBef>
              <a:spcAft>
                <a:spcPts val="0"/>
              </a:spcAft>
              <a:buClrTx/>
              <a:buSzTx/>
              <a:buFontTx/>
              <a:buNone/>
              <a:tabLst/>
            </a:pPr>
            <a:r>
              <a:rPr kumimoji="0" lang="pt-PT" sz="4800" b="0" i="0" u="none" strike="noStrike" cap="none" spc="0" normalizeH="0" baseline="0" dirty="0">
                <a:ln>
                  <a:noFill/>
                </a:ln>
                <a:solidFill>
                  <a:srgbClr val="000000"/>
                </a:solidFill>
                <a:effectLst/>
                <a:uFillTx/>
                <a:sym typeface="Open Sans Regular"/>
              </a:rPr>
              <a:t>Enumerem cinco atividades que vocês ou as </a:t>
            </a:r>
            <a:r>
              <a:rPr lang="pt-PT" sz="4800" dirty="0">
                <a:solidFill>
                  <a:srgbClr val="000000"/>
                </a:solidFill>
              </a:rPr>
              <a:t>vossas </a:t>
            </a:r>
            <a:r>
              <a:rPr kumimoji="0" lang="pt-PT" sz="4800" b="0" i="0" u="none" strike="noStrike" cap="none" spc="0" normalizeH="0" baseline="0" dirty="0">
                <a:ln>
                  <a:noFill/>
                </a:ln>
                <a:solidFill>
                  <a:srgbClr val="000000"/>
                </a:solidFill>
                <a:effectLst/>
                <a:uFillTx/>
                <a:sym typeface="Open Sans Regular"/>
              </a:rPr>
              <a:t>organizações possam fazer para o conseguir.</a:t>
            </a:r>
          </a:p>
        </p:txBody>
      </p:sp>
    </p:spTree>
    <p:extLst>
      <p:ext uri="{BB962C8B-B14F-4D97-AF65-F5344CB8AC3E}">
        <p14:creationId xmlns:p14="http://schemas.microsoft.com/office/powerpoint/2010/main" val="93241765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E4E9D-5F30-423D-9A41-EA5EE73F712D}"/>
              </a:ext>
            </a:extLst>
          </p:cNvPr>
          <p:cNvSpPr>
            <a:spLocks noGrp="1"/>
          </p:cNvSpPr>
          <p:nvPr>
            <p:ph type="title"/>
          </p:nvPr>
        </p:nvSpPr>
        <p:spPr/>
        <p:txBody>
          <a:bodyPr>
            <a:normAutofit fontScale="90000"/>
          </a:bodyPr>
          <a:lstStyle/>
          <a:p>
            <a:r>
              <a:rPr lang="pt-PT">
                <a:solidFill>
                  <a:srgbClr val="000000"/>
                </a:solidFill>
              </a:rPr>
              <a:t>Utilizar a Esfera para apoiar o pessoal</a:t>
            </a:r>
          </a:p>
        </p:txBody>
      </p:sp>
      <p:sp>
        <p:nvSpPr>
          <p:cNvPr id="4" name="Slide Number Placeholder 3">
            <a:extLst>
              <a:ext uri="{FF2B5EF4-FFF2-40B4-BE49-F238E27FC236}">
                <a16:creationId xmlns:a16="http://schemas.microsoft.com/office/drawing/2014/main" id="{1BBFEB2F-DABA-4E71-8B74-F840975197A8}"/>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6</a:t>
            </a:fld>
            <a:endParaRPr lang="pt-PT"/>
          </a:p>
        </p:txBody>
      </p:sp>
      <p:sp>
        <p:nvSpPr>
          <p:cNvPr id="5" name="Oval 4">
            <a:extLst>
              <a:ext uri="{FF2B5EF4-FFF2-40B4-BE49-F238E27FC236}">
                <a16:creationId xmlns:a16="http://schemas.microsoft.com/office/drawing/2014/main" id="{039E68CB-48DD-4F75-BBB5-8D19CD95F13F}"/>
              </a:ext>
            </a:extLst>
          </p:cNvPr>
          <p:cNvSpPr/>
          <p:nvPr/>
        </p:nvSpPr>
        <p:spPr>
          <a:xfrm>
            <a:off x="840581" y="1442682"/>
            <a:ext cx="6646068" cy="6636147"/>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6000" b="1" dirty="0">
                <a:solidFill>
                  <a:srgbClr val="000000"/>
                </a:solidFill>
              </a:rPr>
              <a:t>8</a:t>
            </a:r>
          </a:p>
          <a:p>
            <a:pPr marL="0" marR="0" indent="0" algn="ctr" defTabSz="584200" rtl="0" fontAlgn="auto" latinLnBrk="0" hangingPunct="0">
              <a:lnSpc>
                <a:spcPct val="100000"/>
              </a:lnSpc>
              <a:spcBef>
                <a:spcPts val="0"/>
              </a:spcBef>
              <a:spcAft>
                <a:spcPts val="0"/>
              </a:spcAft>
              <a:buClrTx/>
              <a:buSzTx/>
              <a:buFontTx/>
              <a:buNone/>
              <a:tabLst/>
            </a:pPr>
            <a:r>
              <a:rPr lang="pt-PT" sz="4000" b="1" dirty="0">
                <a:solidFill>
                  <a:srgbClr val="000000"/>
                </a:solidFill>
              </a:rPr>
              <a:t>O pessoal é ajudado a executar o seu trabalho com eficácia e é tratado de forma justa e igualitária</a:t>
            </a:r>
            <a:endParaRPr kumimoji="0" lang="pt-PT" sz="4000" b="1" i="0" u="none" strike="noStrike" cap="none" spc="0" normalizeH="0" baseline="0" dirty="0">
              <a:ln>
                <a:noFill/>
              </a:ln>
              <a:solidFill>
                <a:srgbClr val="000000"/>
              </a:solidFill>
              <a:effectLst/>
              <a:uFillTx/>
              <a:sym typeface="Open Sans Regular"/>
            </a:endParaRPr>
          </a:p>
        </p:txBody>
      </p:sp>
      <p:sp>
        <p:nvSpPr>
          <p:cNvPr id="7" name="TextBox 6">
            <a:extLst>
              <a:ext uri="{FF2B5EF4-FFF2-40B4-BE49-F238E27FC236}">
                <a16:creationId xmlns:a16="http://schemas.microsoft.com/office/drawing/2014/main" id="{5E334962-701B-4BD7-94C8-522455B35C0F}"/>
              </a:ext>
            </a:extLst>
          </p:cNvPr>
          <p:cNvSpPr txBox="1"/>
          <p:nvPr/>
        </p:nvSpPr>
        <p:spPr>
          <a:xfrm>
            <a:off x="7912847" y="2272401"/>
            <a:ext cx="8383067" cy="527323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pt-PT" sz="4800" dirty="0">
                <a:solidFill>
                  <a:srgbClr val="000000"/>
                </a:solidFill>
              </a:rPr>
              <a:t>Como se pode fazer isto na prática</a:t>
            </a:r>
            <a:r>
              <a:rPr kumimoji="0" lang="pt-PT" sz="4800" b="0" i="0" u="none" strike="noStrike" cap="none" spc="0" normalizeH="0" baseline="0" dirty="0">
                <a:ln>
                  <a:noFill/>
                </a:ln>
                <a:solidFill>
                  <a:srgbClr val="000000"/>
                </a:solidFill>
                <a:effectLst/>
                <a:uFillTx/>
                <a:sym typeface="Open Sans Regular"/>
              </a:rPr>
              <a:t>? </a:t>
            </a:r>
          </a:p>
          <a:p>
            <a:pPr marL="0" marR="0" indent="0" algn="l" defTabSz="584200" rtl="0" fontAlgn="auto" latinLnBrk="0" hangingPunct="0">
              <a:lnSpc>
                <a:spcPct val="100000"/>
              </a:lnSpc>
              <a:spcBef>
                <a:spcPts val="0"/>
              </a:spcBef>
              <a:spcAft>
                <a:spcPts val="0"/>
              </a:spcAft>
              <a:buClrTx/>
              <a:buSzTx/>
              <a:buFontTx/>
              <a:buNone/>
              <a:tabLst/>
            </a:pPr>
            <a:endParaRPr lang="pt-PT" sz="4800" dirty="0">
              <a:solidFill>
                <a:srgbClr val="000000"/>
              </a:solidFill>
            </a:endParaRPr>
          </a:p>
          <a:p>
            <a:pPr marL="0" marR="0" indent="0" algn="l" defTabSz="584200" rtl="0" fontAlgn="auto" latinLnBrk="0" hangingPunct="0">
              <a:lnSpc>
                <a:spcPct val="100000"/>
              </a:lnSpc>
              <a:spcBef>
                <a:spcPts val="0"/>
              </a:spcBef>
              <a:spcAft>
                <a:spcPts val="0"/>
              </a:spcAft>
              <a:buClrTx/>
              <a:buSzTx/>
              <a:buFontTx/>
              <a:buNone/>
              <a:tabLst/>
            </a:pPr>
            <a:r>
              <a:rPr kumimoji="0" lang="pt-PT" sz="4800" b="0" i="0" u="none" strike="noStrike" cap="none" spc="0" normalizeH="0" baseline="0" dirty="0">
                <a:ln>
                  <a:noFill/>
                </a:ln>
                <a:solidFill>
                  <a:srgbClr val="000000"/>
                </a:solidFill>
                <a:effectLst/>
                <a:uFillTx/>
                <a:sym typeface="Open Sans Regular"/>
              </a:rPr>
              <a:t>Enumerem cinco atividades que vocês ou as </a:t>
            </a:r>
            <a:r>
              <a:rPr lang="pt-PT" sz="4800" dirty="0">
                <a:solidFill>
                  <a:srgbClr val="000000"/>
                </a:solidFill>
              </a:rPr>
              <a:t>vossas </a:t>
            </a:r>
            <a:r>
              <a:rPr kumimoji="0" lang="pt-PT" sz="4800" b="0" i="0" u="none" strike="noStrike" cap="none" spc="0" normalizeH="0" baseline="0" dirty="0">
                <a:ln>
                  <a:noFill/>
                </a:ln>
                <a:solidFill>
                  <a:srgbClr val="000000"/>
                </a:solidFill>
                <a:effectLst/>
                <a:uFillTx/>
                <a:sym typeface="Open Sans Regular"/>
              </a:rPr>
              <a:t>organizações possam fazer para o conseguir.</a:t>
            </a:r>
            <a:endParaRPr lang="pt-PT" sz="4800" dirty="0">
              <a:solidFill>
                <a:srgbClr val="000000"/>
              </a:solidFill>
            </a:endParaRPr>
          </a:p>
        </p:txBody>
      </p:sp>
    </p:spTree>
    <p:extLst>
      <p:ext uri="{BB962C8B-B14F-4D97-AF65-F5344CB8AC3E}">
        <p14:creationId xmlns:p14="http://schemas.microsoft.com/office/powerpoint/2010/main" val="116667678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E4E9D-5F30-423D-9A41-EA5EE73F712D}"/>
              </a:ext>
            </a:extLst>
          </p:cNvPr>
          <p:cNvSpPr>
            <a:spLocks noGrp="1"/>
          </p:cNvSpPr>
          <p:nvPr>
            <p:ph type="title"/>
          </p:nvPr>
        </p:nvSpPr>
        <p:spPr>
          <a:xfrm>
            <a:off x="392704" y="70423"/>
            <a:ext cx="16483939" cy="1130300"/>
          </a:xfrm>
        </p:spPr>
        <p:txBody>
          <a:bodyPr>
            <a:normAutofit/>
          </a:bodyPr>
          <a:lstStyle/>
          <a:p>
            <a:r>
              <a:rPr lang="pt-PT" dirty="0">
                <a:solidFill>
                  <a:srgbClr val="000000"/>
                </a:solidFill>
              </a:rPr>
              <a:t>Utilizar a Esfera para ser mais responsável</a:t>
            </a:r>
          </a:p>
        </p:txBody>
      </p:sp>
      <p:sp>
        <p:nvSpPr>
          <p:cNvPr id="4" name="Slide Number Placeholder 3">
            <a:extLst>
              <a:ext uri="{FF2B5EF4-FFF2-40B4-BE49-F238E27FC236}">
                <a16:creationId xmlns:a16="http://schemas.microsoft.com/office/drawing/2014/main" id="{1BBFEB2F-DABA-4E71-8B74-F840975197A8}"/>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7</a:t>
            </a:fld>
            <a:endParaRPr lang="pt-PT" dirty="0"/>
          </a:p>
        </p:txBody>
      </p:sp>
      <p:sp>
        <p:nvSpPr>
          <p:cNvPr id="5" name="Oval 4">
            <a:extLst>
              <a:ext uri="{FF2B5EF4-FFF2-40B4-BE49-F238E27FC236}">
                <a16:creationId xmlns:a16="http://schemas.microsoft.com/office/drawing/2014/main" id="{039E68CB-48DD-4F75-BBB5-8D19CD95F13F}"/>
              </a:ext>
            </a:extLst>
          </p:cNvPr>
          <p:cNvSpPr/>
          <p:nvPr/>
        </p:nvSpPr>
        <p:spPr>
          <a:xfrm>
            <a:off x="726280" y="4312033"/>
            <a:ext cx="6617496" cy="1009848"/>
          </a:xfrm>
          <a:prstGeom prst="ellipse">
            <a:avLst/>
          </a:prstGeom>
          <a:solidFill>
            <a:srgbClr val="00A585">
              <a:alpha val="25882"/>
            </a:srgbClr>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pt-PT" sz="40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pic>
        <p:nvPicPr>
          <p:cNvPr id="6" name="Picture 5" descr="Image result for 2018 SPhere HAndbook">
            <a:extLst>
              <a:ext uri="{FF2B5EF4-FFF2-40B4-BE49-F238E27FC236}">
                <a16:creationId xmlns:a16="http://schemas.microsoft.com/office/drawing/2014/main" id="{0968EBD4-CC77-498B-8752-16C45D991B3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44717" y="2614613"/>
            <a:ext cx="2930911" cy="4229100"/>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B9973D34-6571-4AAD-B98A-0EF7DF2F4588}"/>
              </a:ext>
            </a:extLst>
          </p:cNvPr>
          <p:cNvSpPr txBox="1"/>
          <p:nvPr/>
        </p:nvSpPr>
        <p:spPr>
          <a:xfrm>
            <a:off x="7912847" y="2272401"/>
            <a:ext cx="8963796" cy="527323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pt-PT" sz="4800" dirty="0">
                <a:solidFill>
                  <a:srgbClr val="000000"/>
                </a:solidFill>
              </a:rPr>
              <a:t>Como se pode fazer isto na prática</a:t>
            </a:r>
            <a:r>
              <a:rPr kumimoji="0" lang="pt-PT" sz="4800" b="0" i="0" u="none" strike="noStrike" cap="none" spc="0" normalizeH="0" baseline="0" dirty="0">
                <a:ln>
                  <a:noFill/>
                </a:ln>
                <a:solidFill>
                  <a:srgbClr val="000000"/>
                </a:solidFill>
                <a:effectLst/>
                <a:uFillTx/>
                <a:sym typeface="Open Sans Regular"/>
              </a:rPr>
              <a:t>? </a:t>
            </a:r>
          </a:p>
          <a:p>
            <a:pPr marL="0" marR="0" indent="0" algn="l" defTabSz="584200" rtl="0" fontAlgn="auto" latinLnBrk="0" hangingPunct="0">
              <a:lnSpc>
                <a:spcPct val="100000"/>
              </a:lnSpc>
              <a:spcBef>
                <a:spcPts val="0"/>
              </a:spcBef>
              <a:spcAft>
                <a:spcPts val="0"/>
              </a:spcAft>
              <a:buClrTx/>
              <a:buSzTx/>
              <a:buFontTx/>
              <a:buNone/>
              <a:tabLst/>
            </a:pPr>
            <a:endParaRPr lang="pt-PT" sz="4800" dirty="0">
              <a:solidFill>
                <a:srgbClr val="000000"/>
              </a:solidFill>
            </a:endParaRPr>
          </a:p>
          <a:p>
            <a:pPr marL="0" marR="0" indent="0" algn="l" defTabSz="584200" rtl="0" fontAlgn="auto" latinLnBrk="0" hangingPunct="0">
              <a:lnSpc>
                <a:spcPct val="100000"/>
              </a:lnSpc>
              <a:spcBef>
                <a:spcPts val="0"/>
              </a:spcBef>
              <a:spcAft>
                <a:spcPts val="0"/>
              </a:spcAft>
              <a:buClrTx/>
              <a:buSzTx/>
              <a:buFontTx/>
              <a:buNone/>
              <a:tabLst/>
            </a:pPr>
            <a:r>
              <a:rPr kumimoji="0" lang="pt-PT" sz="4800" b="0" i="0" u="none" strike="noStrike" cap="none" spc="0" normalizeH="0" baseline="0" dirty="0">
                <a:ln>
                  <a:noFill/>
                </a:ln>
                <a:solidFill>
                  <a:srgbClr val="000000"/>
                </a:solidFill>
                <a:effectLst/>
                <a:uFillTx/>
                <a:sym typeface="Open Sans Regular"/>
              </a:rPr>
              <a:t>Enumerem cinco atividades que vocês ou as </a:t>
            </a:r>
            <a:r>
              <a:rPr lang="pt-PT" sz="4800" dirty="0">
                <a:solidFill>
                  <a:srgbClr val="000000"/>
                </a:solidFill>
              </a:rPr>
              <a:t>vossas </a:t>
            </a:r>
            <a:r>
              <a:rPr kumimoji="0" lang="pt-PT" sz="4800" b="0" i="0" u="none" strike="noStrike" cap="none" spc="0" normalizeH="0" baseline="0" dirty="0">
                <a:ln>
                  <a:noFill/>
                </a:ln>
                <a:solidFill>
                  <a:srgbClr val="000000"/>
                </a:solidFill>
                <a:effectLst/>
                <a:uFillTx/>
                <a:sym typeface="Open Sans Regular"/>
              </a:rPr>
              <a:t>organizações possam fazer para</a:t>
            </a:r>
            <a:r>
              <a:rPr lang="pt-PT" sz="4800" dirty="0">
                <a:solidFill>
                  <a:srgbClr val="000000"/>
                </a:solidFill>
              </a:rPr>
              <a:t> </a:t>
            </a:r>
            <a:r>
              <a:rPr lang="pt-PT" sz="4800" b="1" dirty="0">
                <a:solidFill>
                  <a:srgbClr val="000000"/>
                </a:solidFill>
              </a:rPr>
              <a:t>serem mais responsáveis</a:t>
            </a:r>
            <a:r>
              <a:rPr lang="pt-PT" sz="4800" dirty="0">
                <a:solidFill>
                  <a:srgbClr val="000000"/>
                </a:solidFill>
              </a:rPr>
              <a:t>.</a:t>
            </a:r>
            <a:endParaRPr kumimoji="0" lang="pt-PT" sz="4800" b="0" i="0" u="none" strike="noStrike" cap="none" spc="0" normalizeH="0" baseline="0" dirty="0">
              <a:ln>
                <a:noFill/>
              </a:ln>
              <a:solidFill>
                <a:srgbClr val="000000"/>
              </a:solidFill>
              <a:effectLst/>
              <a:uFillTx/>
              <a:sym typeface="Open Sans Regular"/>
            </a:endParaRPr>
          </a:p>
        </p:txBody>
      </p:sp>
    </p:spTree>
    <p:extLst>
      <p:ext uri="{BB962C8B-B14F-4D97-AF65-F5344CB8AC3E}">
        <p14:creationId xmlns:p14="http://schemas.microsoft.com/office/powerpoint/2010/main" val="39945783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38ABB-8808-4E09-89CC-DBA7595D5352}"/>
              </a:ext>
            </a:extLst>
          </p:cNvPr>
          <p:cNvSpPr>
            <a:spLocks noGrp="1"/>
          </p:cNvSpPr>
          <p:nvPr>
            <p:ph type="title"/>
          </p:nvPr>
        </p:nvSpPr>
        <p:spPr>
          <a:xfrm>
            <a:off x="392704" y="70423"/>
            <a:ext cx="15578667" cy="1130300"/>
          </a:xfrm>
        </p:spPr>
        <p:txBody>
          <a:bodyPr>
            <a:normAutofit fontScale="90000"/>
          </a:bodyPr>
          <a:lstStyle/>
          <a:p>
            <a:r>
              <a:rPr lang="pt-PT" noProof="0" dirty="0">
                <a:solidFill>
                  <a:srgbClr val="000000"/>
                </a:solidFill>
              </a:rPr>
              <a:t>Algumas ferramentas a recordar e utilizar:</a:t>
            </a:r>
          </a:p>
        </p:txBody>
      </p:sp>
      <p:sp>
        <p:nvSpPr>
          <p:cNvPr id="3" name="Text Placeholder 2">
            <a:extLst>
              <a:ext uri="{FF2B5EF4-FFF2-40B4-BE49-F238E27FC236}">
                <a16:creationId xmlns:a16="http://schemas.microsoft.com/office/drawing/2014/main" id="{B1EA7622-1D46-4149-8466-C199C4A656FD}"/>
              </a:ext>
            </a:extLst>
          </p:cNvPr>
          <p:cNvSpPr>
            <a:spLocks noGrp="1"/>
          </p:cNvSpPr>
          <p:nvPr>
            <p:ph type="body" sz="half" idx="1"/>
          </p:nvPr>
        </p:nvSpPr>
        <p:spPr>
          <a:xfrm>
            <a:off x="778933" y="1521112"/>
            <a:ext cx="15578667" cy="6914578"/>
          </a:xfrm>
        </p:spPr>
        <p:txBody>
          <a:bodyPr>
            <a:noAutofit/>
          </a:bodyPr>
          <a:lstStyle/>
          <a:p>
            <a:r>
              <a:rPr lang="pt-PT" sz="3600" b="1" noProof="0" dirty="0">
                <a:solidFill>
                  <a:srgbClr val="000000"/>
                </a:solidFill>
              </a:rPr>
              <a:t>App HSP </a:t>
            </a:r>
            <a:r>
              <a:rPr lang="pt-PT" sz="3600" noProof="0" dirty="0">
                <a:solidFill>
                  <a:srgbClr val="000000"/>
                </a:solidFill>
              </a:rPr>
              <a:t>– as normas de parceiros no seu telemóvel, tablet ou portátil:</a:t>
            </a:r>
            <a:br>
              <a:rPr lang="pt-PT" sz="3600" dirty="0">
                <a:solidFill>
                  <a:srgbClr val="000000"/>
                </a:solidFill>
              </a:rPr>
            </a:br>
            <a:r>
              <a:rPr lang="pt-PT" sz="3600" noProof="0" dirty="0" err="1">
                <a:solidFill>
                  <a:srgbClr val="0070C0"/>
                </a:solidFill>
                <a:hlinkClick r:id="rId3"/>
              </a:rPr>
              <a:t>www.humanitarianstandardspartnership.org</a:t>
            </a:r>
            <a:endParaRPr lang="pt-PT" sz="3600" noProof="0" dirty="0">
              <a:solidFill>
                <a:srgbClr val="0070C0"/>
              </a:solidFill>
            </a:endParaRPr>
          </a:p>
          <a:p>
            <a:r>
              <a:rPr lang="pt-PT" sz="3600" b="1" noProof="0" dirty="0" err="1">
                <a:solidFill>
                  <a:srgbClr val="000000"/>
                </a:solidFill>
              </a:rPr>
              <a:t>ALNAP</a:t>
            </a:r>
            <a:r>
              <a:rPr lang="pt-PT" sz="3600" b="1" noProof="0" dirty="0">
                <a:solidFill>
                  <a:srgbClr val="000000"/>
                </a:solidFill>
              </a:rPr>
              <a:t> </a:t>
            </a:r>
            <a:r>
              <a:rPr lang="pt-PT" sz="3600" noProof="0" dirty="0">
                <a:solidFill>
                  <a:srgbClr val="000000"/>
                </a:solidFill>
              </a:rPr>
              <a:t>– avaliação</a:t>
            </a:r>
            <a:r>
              <a:rPr lang="pt-PT" sz="3600" dirty="0">
                <a:solidFill>
                  <a:srgbClr val="000000"/>
                </a:solidFill>
              </a:rPr>
              <a:t>, estudos de casos, ensinamentos adquiridos, e a biblioteca </a:t>
            </a:r>
            <a:r>
              <a:rPr lang="pt-PT" sz="3600" dirty="0" err="1">
                <a:solidFill>
                  <a:srgbClr val="000000"/>
                </a:solidFill>
              </a:rPr>
              <a:t>HELP</a:t>
            </a:r>
            <a:r>
              <a:rPr lang="pt-PT" sz="3600" noProof="0" dirty="0">
                <a:solidFill>
                  <a:srgbClr val="000000"/>
                </a:solidFill>
              </a:rPr>
              <a:t>:</a:t>
            </a:r>
            <a:br>
              <a:rPr lang="pt-PT" sz="3600" noProof="0" dirty="0">
                <a:solidFill>
                  <a:srgbClr val="000000"/>
                </a:solidFill>
              </a:rPr>
            </a:br>
            <a:r>
              <a:rPr lang="pt-PT" sz="3600" noProof="0" dirty="0" err="1">
                <a:solidFill>
                  <a:srgbClr val="0070C0"/>
                </a:solidFill>
                <a:hlinkClick r:id="rId4"/>
              </a:rPr>
              <a:t>www.alnap.org</a:t>
            </a:r>
            <a:endParaRPr lang="pt-PT" sz="3600" noProof="0" dirty="0">
              <a:solidFill>
                <a:srgbClr val="0070C0"/>
              </a:solidFill>
            </a:endParaRPr>
          </a:p>
          <a:p>
            <a:r>
              <a:rPr lang="pt-PT" sz="3600" b="1" noProof="0" dirty="0" err="1">
                <a:solidFill>
                  <a:srgbClr val="000000"/>
                </a:solidFill>
              </a:rPr>
              <a:t>Groupe</a:t>
            </a:r>
            <a:r>
              <a:rPr lang="pt-PT" sz="3600" b="1" noProof="0" dirty="0">
                <a:solidFill>
                  <a:srgbClr val="000000"/>
                </a:solidFill>
              </a:rPr>
              <a:t> </a:t>
            </a:r>
            <a:r>
              <a:rPr lang="pt-PT" sz="3600" b="1" noProof="0" dirty="0" err="1">
                <a:solidFill>
                  <a:srgbClr val="000000"/>
                </a:solidFill>
              </a:rPr>
              <a:t>URD</a:t>
            </a:r>
            <a:r>
              <a:rPr lang="pt-PT" sz="3600" b="1" noProof="0" dirty="0">
                <a:solidFill>
                  <a:srgbClr val="000000"/>
                </a:solidFill>
              </a:rPr>
              <a:t> </a:t>
            </a:r>
            <a:r>
              <a:rPr lang="pt-PT" sz="3600" noProof="0" dirty="0">
                <a:solidFill>
                  <a:srgbClr val="000000"/>
                </a:solidFill>
              </a:rPr>
              <a:t>– investigação, avaliação e formação em ação humanitária:</a:t>
            </a:r>
            <a:br>
              <a:rPr lang="pt-PT" sz="3600" dirty="0">
                <a:solidFill>
                  <a:srgbClr val="000000"/>
                </a:solidFill>
              </a:rPr>
            </a:br>
            <a:r>
              <a:rPr lang="pt-PT" sz="3600" noProof="0" dirty="0" err="1">
                <a:solidFill>
                  <a:srgbClr val="0070C0"/>
                </a:solidFill>
                <a:hlinkClick r:id="rId5"/>
              </a:rPr>
              <a:t>www.urd.org</a:t>
            </a:r>
            <a:endParaRPr lang="pt-PT" sz="3600" noProof="0" dirty="0">
              <a:solidFill>
                <a:srgbClr val="0070C0"/>
              </a:solidFill>
            </a:endParaRPr>
          </a:p>
          <a:p>
            <a:r>
              <a:rPr lang="pt-PT" sz="3600" b="1" noProof="0" dirty="0">
                <a:solidFill>
                  <a:srgbClr val="000000"/>
                </a:solidFill>
              </a:rPr>
              <a:t>Esfera </a:t>
            </a:r>
            <a:r>
              <a:rPr lang="pt-PT" sz="3600" noProof="0" dirty="0">
                <a:solidFill>
                  <a:srgbClr val="000000"/>
                </a:solidFill>
              </a:rPr>
              <a:t>– normas e comunidade:</a:t>
            </a:r>
            <a:br>
              <a:rPr lang="pt-PT" sz="3600" dirty="0">
                <a:solidFill>
                  <a:srgbClr val="000000"/>
                </a:solidFill>
              </a:rPr>
            </a:br>
            <a:r>
              <a:rPr lang="pt-PT" sz="3600" noProof="0" dirty="0" err="1">
                <a:solidFill>
                  <a:srgbClr val="000000"/>
                </a:solidFill>
                <a:hlinkClick r:id="rId6"/>
              </a:rPr>
              <a:t>w</a:t>
            </a:r>
            <a:r>
              <a:rPr lang="pt-PT" sz="3600" noProof="0" dirty="0" err="1">
                <a:solidFill>
                  <a:srgbClr val="0070C0"/>
                </a:solidFill>
                <a:hlinkClick r:id="rId6"/>
              </a:rPr>
              <a:t>ww.spherestandards.org</a:t>
            </a:r>
            <a:endParaRPr lang="pt-PT" sz="3600" noProof="0" dirty="0">
              <a:solidFill>
                <a:srgbClr val="0070C0"/>
              </a:solidFill>
            </a:endParaRPr>
          </a:p>
        </p:txBody>
      </p:sp>
      <p:sp>
        <p:nvSpPr>
          <p:cNvPr id="4" name="Slide Number Placeholder 3">
            <a:extLst>
              <a:ext uri="{FF2B5EF4-FFF2-40B4-BE49-F238E27FC236}">
                <a16:creationId xmlns:a16="http://schemas.microsoft.com/office/drawing/2014/main" id="{DAB4CCCF-DD24-4C51-B50B-E9C4B5D2C921}"/>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8</a:t>
            </a:fld>
            <a:endParaRPr lang="pt-PT" dirty="0"/>
          </a:p>
        </p:txBody>
      </p:sp>
    </p:spTree>
    <p:extLst>
      <p:ext uri="{BB962C8B-B14F-4D97-AF65-F5344CB8AC3E}">
        <p14:creationId xmlns:p14="http://schemas.microsoft.com/office/powerpoint/2010/main" val="153891189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D61DAE-B166-49B9-9F7C-70A0799D5429}"/>
              </a:ext>
            </a:extLst>
          </p:cNvPr>
          <p:cNvSpPr>
            <a:spLocks noGrp="1"/>
          </p:cNvSpPr>
          <p:nvPr>
            <p:ph type="title"/>
          </p:nvPr>
        </p:nvSpPr>
        <p:spPr/>
        <p:txBody>
          <a:bodyPr>
            <a:normAutofit fontScale="90000"/>
          </a:bodyPr>
          <a:lstStyle/>
          <a:p>
            <a:r>
              <a:rPr lang="pt-PT" noProof="0" dirty="0">
                <a:solidFill>
                  <a:srgbClr val="000000"/>
                </a:solidFill>
              </a:rPr>
              <a:t>A rede Esfera e a adesão como membro</a:t>
            </a:r>
          </a:p>
        </p:txBody>
      </p:sp>
      <p:sp>
        <p:nvSpPr>
          <p:cNvPr id="4" name="Slide Number Placeholder 3">
            <a:extLst>
              <a:ext uri="{FF2B5EF4-FFF2-40B4-BE49-F238E27FC236}">
                <a16:creationId xmlns:a16="http://schemas.microsoft.com/office/drawing/2014/main" id="{C7BEAFDD-DFA9-4036-8D72-9E3BD3827178}"/>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9</a:t>
            </a:fld>
            <a:endParaRPr lang="pt-PT" dirty="0"/>
          </a:p>
        </p:txBody>
      </p:sp>
      <p:sp>
        <p:nvSpPr>
          <p:cNvPr id="5" name="Rectangle 1">
            <a:extLst>
              <a:ext uri="{FF2B5EF4-FFF2-40B4-BE49-F238E27FC236}">
                <a16:creationId xmlns:a16="http://schemas.microsoft.com/office/drawing/2014/main" id="{48FEC205-3F18-445F-B47D-E5F8CC996200}"/>
              </a:ext>
            </a:extLst>
          </p:cNvPr>
          <p:cNvSpPr>
            <a:spLocks noGrp="1" noChangeArrowheads="1"/>
          </p:cNvSpPr>
          <p:nvPr>
            <p:ph type="body" sz="half" idx="1"/>
          </p:nvPr>
        </p:nvSpPr>
        <p:spPr bwMode="auto">
          <a:xfrm>
            <a:off x="1017680" y="1183483"/>
            <a:ext cx="15630706" cy="738663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algn="l" eaLnBrk="0" fontAlgn="base">
              <a:spcBef>
                <a:spcPct val="0"/>
              </a:spcBef>
              <a:spcAft>
                <a:spcPct val="0"/>
              </a:spcAft>
              <a:defRPr>
                <a:solidFill>
                  <a:schemeClr val="tx1"/>
                </a:solidFill>
                <a:latin typeface="Arial" panose="020B0604020202020204" pitchFamily="34" charset="0"/>
              </a:defRPr>
            </a:lvl1pPr>
            <a:lvl2pPr marL="457200" algn="l" eaLnBrk="0" fontAlgn="base">
              <a:spcBef>
                <a:spcPct val="0"/>
              </a:spcBef>
              <a:spcAft>
                <a:spcPct val="0"/>
              </a:spcAft>
              <a:defRPr>
                <a:solidFill>
                  <a:schemeClr val="tx1"/>
                </a:solidFill>
                <a:latin typeface="Arial" panose="020B0604020202020204" pitchFamily="34" charset="0"/>
              </a:defRPr>
            </a:lvl2pPr>
            <a:lvl3pPr marL="914400" algn="l" eaLnBrk="0" fontAlgn="base">
              <a:spcBef>
                <a:spcPct val="0"/>
              </a:spcBef>
              <a:spcAft>
                <a:spcPct val="0"/>
              </a:spcAft>
              <a:defRPr>
                <a:solidFill>
                  <a:schemeClr val="tx1"/>
                </a:solidFill>
                <a:latin typeface="Arial" panose="020B0604020202020204" pitchFamily="34" charset="0"/>
              </a:defRPr>
            </a:lvl3pPr>
            <a:lvl4pPr marL="1371600" algn="l" eaLnBrk="0" fontAlgn="base">
              <a:spcBef>
                <a:spcPct val="0"/>
              </a:spcBef>
              <a:spcAft>
                <a:spcPct val="0"/>
              </a:spcAft>
              <a:defRPr>
                <a:solidFill>
                  <a:schemeClr val="tx1"/>
                </a:solidFill>
                <a:latin typeface="Arial" panose="020B0604020202020204" pitchFamily="34" charset="0"/>
              </a:defRPr>
            </a:lvl4pPr>
            <a:lvl5pPr marL="1828800" algn="l" eaLnBrk="0" fontAlgn="base">
              <a:spcBef>
                <a:spcPct val="0"/>
              </a:spcBef>
              <a:spcAft>
                <a:spcPct val="0"/>
              </a:spcAft>
              <a:defRPr>
                <a:solidFill>
                  <a:schemeClr val="tx1"/>
                </a:solidFill>
                <a:latin typeface="Arial" panose="020B0604020202020204" pitchFamily="34" charset="0"/>
              </a:defRPr>
            </a:lvl5pPr>
            <a:lvl6pPr marL="2286000" algn="l" eaLnBrk="0" fontAlgn="base">
              <a:spcBef>
                <a:spcPct val="0"/>
              </a:spcBef>
              <a:spcAft>
                <a:spcPct val="0"/>
              </a:spcAft>
              <a:defRPr>
                <a:solidFill>
                  <a:schemeClr val="tx1"/>
                </a:solidFill>
                <a:latin typeface="Arial" panose="020B0604020202020204" pitchFamily="34" charset="0"/>
              </a:defRPr>
            </a:lvl6pPr>
            <a:lvl7pPr marL="2743200" algn="l" eaLnBrk="0" fontAlgn="base">
              <a:spcBef>
                <a:spcPct val="0"/>
              </a:spcBef>
              <a:spcAft>
                <a:spcPct val="0"/>
              </a:spcAft>
              <a:defRPr>
                <a:solidFill>
                  <a:schemeClr val="tx1"/>
                </a:solidFill>
                <a:latin typeface="Arial" panose="020B0604020202020204" pitchFamily="34" charset="0"/>
              </a:defRPr>
            </a:lvl7pPr>
            <a:lvl8pPr marL="3200400" algn="l" eaLnBrk="0" fontAlgn="base">
              <a:spcBef>
                <a:spcPct val="0"/>
              </a:spcBef>
              <a:spcAft>
                <a:spcPct val="0"/>
              </a:spcAft>
              <a:defRPr>
                <a:solidFill>
                  <a:schemeClr val="tx1"/>
                </a:solidFill>
                <a:latin typeface="Arial" panose="020B0604020202020204" pitchFamily="34" charset="0"/>
              </a:defRPr>
            </a:lvl8pPr>
            <a:lvl9pPr marL="3657600" algn="l" eaLnBrk="0" fontAlgn="base">
              <a:spcBef>
                <a:spcPct val="0"/>
              </a:spcBef>
              <a:spcAft>
                <a:spcPct val="0"/>
              </a:spcAft>
              <a:defRPr>
                <a:solidFill>
                  <a:schemeClr val="tx1"/>
                </a:solidFill>
                <a:latin typeface="Arial" panose="020B0604020202020204" pitchFamily="34" charset="0"/>
              </a:defRPr>
            </a:lvl9pPr>
          </a:lstStyle>
          <a:p>
            <a:pPr lvl="0" defTabSz="914400" hangingPunct="0"/>
            <a:r>
              <a:rPr lang="pt-PT" altLang="en-US" noProof="0" dirty="0">
                <a:solidFill>
                  <a:srgbClr val="000000"/>
                </a:solidFill>
                <a:latin typeface="Open Sans"/>
              </a:rPr>
              <a:t>Todas </a:t>
            </a:r>
            <a:r>
              <a:rPr lang="pt-PT" altLang="en-US" dirty="0">
                <a:solidFill>
                  <a:srgbClr val="000000"/>
                </a:solidFill>
                <a:latin typeface="Open Sans"/>
              </a:rPr>
              <a:t>a</a:t>
            </a:r>
            <a:r>
              <a:rPr lang="pt-PT" altLang="en-US" noProof="0" dirty="0">
                <a:solidFill>
                  <a:srgbClr val="000000"/>
                </a:solidFill>
                <a:latin typeface="Open Sans"/>
              </a:rPr>
              <a:t>s pessoas e organizações da </a:t>
            </a:r>
            <a:r>
              <a:rPr lang="pt-PT" altLang="en-US" b="1" noProof="0" dirty="0">
                <a:solidFill>
                  <a:srgbClr val="000000"/>
                </a:solidFill>
                <a:latin typeface="Open Sans"/>
              </a:rPr>
              <a:t>comunidade de interesses da Esfera</a:t>
            </a:r>
            <a:r>
              <a:rPr lang="pt-PT" altLang="en-US" noProof="0" dirty="0">
                <a:solidFill>
                  <a:srgbClr val="000000"/>
                </a:solidFill>
                <a:latin typeface="Open Sans"/>
              </a:rPr>
              <a:t> estão empenhadas numa ação coletiva, no sentido de alcançarem a nossa missão partilhada:</a:t>
            </a:r>
            <a:endParaRPr lang="pt-PT" altLang="en-US" dirty="0">
              <a:solidFill>
                <a:srgbClr val="000000"/>
              </a:solidFill>
              <a:latin typeface="Open Sans"/>
            </a:endParaRPr>
          </a:p>
          <a:p>
            <a:pPr lvl="0" defTabSz="914400" hangingPunct="0"/>
            <a:endParaRPr kumimoji="0" lang="pt-PT" altLang="en-US" b="0" i="0" u="none" strike="noStrike" cap="none" normalizeH="0" baseline="0" noProof="0" dirty="0">
              <a:ln>
                <a:noFill/>
              </a:ln>
              <a:solidFill>
                <a:srgbClr val="000000"/>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altLang="en-US" b="1" i="1" u="none" strike="noStrike" cap="none" normalizeH="0" baseline="0" noProof="0" dirty="0">
                <a:ln>
                  <a:noFill/>
                </a:ln>
                <a:solidFill>
                  <a:srgbClr val="000000"/>
                </a:solidFill>
                <a:effectLst/>
                <a:latin typeface="Open Sans"/>
              </a:rPr>
              <a:t>“Promover o direito à vida com dignidade nas crises humanitárias, melhorando a qualidade da assistência humanitária e a responsabilização dos agentes humanitários perante as pessoas que servimos, os nossos doadores e os nossos parceiros.”</a:t>
            </a:r>
          </a:p>
          <a:p>
            <a:pPr marL="0" marR="0" lvl="0" indent="0" algn="l" defTabSz="914400" rtl="0" eaLnBrk="0" fontAlgn="base" latinLnBrk="0" hangingPunct="0">
              <a:lnSpc>
                <a:spcPct val="100000"/>
              </a:lnSpc>
              <a:spcBef>
                <a:spcPct val="0"/>
              </a:spcBef>
              <a:spcAft>
                <a:spcPct val="0"/>
              </a:spcAft>
              <a:buClrTx/>
              <a:buSzTx/>
              <a:buFontTx/>
              <a:buNone/>
              <a:tabLst/>
            </a:pPr>
            <a:endParaRPr lang="pt-PT" altLang="en-US" b="1" i="1" dirty="0">
              <a:solidFill>
                <a:srgbClr val="000000"/>
              </a:solidFill>
              <a:latin typeface="Open Sans"/>
            </a:endParaRPr>
          </a:p>
          <a:p>
            <a:pPr defTabSz="914400" hangingPunct="0"/>
            <a:r>
              <a:rPr lang="pt-PT" altLang="en-US" dirty="0">
                <a:solidFill>
                  <a:srgbClr val="000000"/>
                </a:solidFill>
                <a:latin typeface="Open Sans"/>
              </a:rPr>
              <a:t>Os utilizadores da Esfera podem escolher tornar-se membros da Esfera e desempenhar um papel ativo no futuro das normas.</a:t>
            </a:r>
          </a:p>
        </p:txBody>
      </p:sp>
    </p:spTree>
    <p:extLst>
      <p:ext uri="{BB962C8B-B14F-4D97-AF65-F5344CB8AC3E}">
        <p14:creationId xmlns:p14="http://schemas.microsoft.com/office/powerpoint/2010/main" val="582550086"/>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1355b3f0-e072-4ae3-b261-722c43fa6e2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3" ma:contentTypeDescription="Create a new document." ma:contentTypeScope="" ma:versionID="6e7c3f28e1bc4b070fd20064c2ee66a9">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a04da16e49fc843fe31a3b399909da27"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A24A28-AA47-4671-A1ED-0684B54997F1}">
  <ds:schemaRefs>
    <ds:schemaRef ds:uri="9051fefc-2ea4-4620-a82b-61f19e316bb6"/>
    <ds:schemaRef ds:uri="http://schemas.openxmlformats.org/package/2006/metadata/core-properties"/>
    <ds:schemaRef ds:uri="http://schemas.microsoft.com/office/2006/documentManagement/types"/>
    <ds:schemaRef ds:uri="http://purl.org/dc/dcmitype/"/>
    <ds:schemaRef ds:uri="http://www.w3.org/XML/1998/namespace"/>
    <ds:schemaRef ds:uri="http://purl.org/dc/elements/1.1/"/>
    <ds:schemaRef ds:uri="http://purl.org/dc/terms/"/>
    <ds:schemaRef ds:uri="http://schemas.microsoft.com/office/infopath/2007/PartnerControls"/>
    <ds:schemaRef ds:uri="1355b3f0-e072-4ae3-b261-722c43fa6e26"/>
    <ds:schemaRef ds:uri="http://schemas.microsoft.com/office/2006/metadata/properties"/>
  </ds:schemaRefs>
</ds:datastoreItem>
</file>

<file path=customXml/itemProps2.xml><?xml version="1.0" encoding="utf-8"?>
<ds:datastoreItem xmlns:ds="http://schemas.openxmlformats.org/officeDocument/2006/customXml" ds:itemID="{0517F520-7076-4125-A0A8-9E98730642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55b3f0-e072-4ae3-b261-722c43fa6e26"/>
    <ds:schemaRef ds:uri="9051fefc-2ea4-4620-a82b-61f19e316b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A051E33-240C-4DB7-8942-A769081BCE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9583</TotalTime>
  <Words>1964</Words>
  <Application>Microsoft Office PowerPoint</Application>
  <PresentationFormat>Custom</PresentationFormat>
  <Paragraphs>141</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Helvetica Neue</vt:lpstr>
      <vt:lpstr>MV Boli</vt:lpstr>
      <vt:lpstr>Open Sans</vt:lpstr>
      <vt:lpstr>Open Sans Bold</vt:lpstr>
      <vt:lpstr>Open Sans Light</vt:lpstr>
      <vt:lpstr>Open Sans Regular</vt:lpstr>
      <vt:lpstr>White</vt:lpstr>
      <vt:lpstr>AvalIAÇÃO E encerramento</vt:lpstr>
      <vt:lpstr>No final desta sessão, serão capazes de:</vt:lpstr>
      <vt:lpstr>Lembram-se destes compromissos?</vt:lpstr>
      <vt:lpstr>Utilizar a Esfera para a coordenação e a qualidade</vt:lpstr>
      <vt:lpstr>Utilizar a Esfera para aprender e melhorar</vt:lpstr>
      <vt:lpstr>Utilizar a Esfera para apoiar o pessoal</vt:lpstr>
      <vt:lpstr>Utilizar a Esfera para ser mais responsável</vt:lpstr>
      <vt:lpstr>Algumas ferramentas a recordar e utilizar:</vt:lpstr>
      <vt:lpstr>A rede Esfera e a adesão como membro</vt:lpstr>
      <vt:lpstr>Aprender, Agir, Interligar</vt:lpstr>
      <vt:lpstr>Lembram-se disto?</vt:lpstr>
      <vt:lpstr>Preencham o vosso formulário de avaliação online agora.</vt:lpstr>
      <vt:lpstr>Avaliação de grupo</vt:lpstr>
      <vt:lpstr>Avaliação de grupo  O vosso flip chart deve ter este aspeto:      Três afirmações positivas (+) e          três afirmações negativas (-)  O vosso facilitador dará as instruções finais para este exercício.</vt:lpstr>
      <vt:lpstr>Avaliação de grupo  O vosso flip chart deve ter este aspeto:      Três afirmações positivas (+) e          três afirmações negativas (-)  O vosso facilitador dará as instruções finais para este exercício.</vt:lpstr>
      <vt:lpstr>PowerPoint Presentation</vt:lpstr>
    </vt:vector>
  </TitlesOfParts>
  <Manager>LM</Manager>
  <Company>Sphere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STP 20 Evaluation and Wrap-Up</dc:title>
  <dc:subject>tradução de en-pt</dc:subject>
  <dc:creator>DeVon Solomon;Luísa Merki</dc:creator>
  <cp:keywords>2021107</cp:keywords>
  <cp:lastModifiedBy>Luisa</cp:lastModifiedBy>
  <cp:revision>166</cp:revision>
  <dcterms:created xsi:type="dcterms:W3CDTF">2018-12-14T22:00:46Z</dcterms:created>
  <dcterms:modified xsi:type="dcterms:W3CDTF">2021-07-14T21:50:35Z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0x01010040548E345B6D594AAA06BAD71EA843DF</vt:lpwstr>
  </property>
  <property fmtid="{D5CDD505-2E9C-101B-9397-08002B2CF9AE}" pid="3" name="Order">
    <vt:r8>6893000</vt:r8>
  </property>
</Properties>
</file>